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4654296" y="0"/>
                </a:moveTo>
                <a:lnTo>
                  <a:pt x="0" y="0"/>
                </a:lnTo>
                <a:lnTo>
                  <a:pt x="0" y="6858000"/>
                </a:lnTo>
                <a:lnTo>
                  <a:pt x="4654296" y="6858000"/>
                </a:lnTo>
                <a:lnTo>
                  <a:pt x="465429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5932" y="790977"/>
            <a:ext cx="990013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9708" y="4664609"/>
            <a:ext cx="5364480" cy="162179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ts val="2380"/>
              </a:lnSpc>
              <a:spcBef>
                <a:spcPts val="395"/>
              </a:spcBef>
              <a:tabLst>
                <a:tab pos="1942464" algn="l"/>
                <a:tab pos="5257800" algn="l"/>
              </a:tabLst>
            </a:pPr>
            <a:r>
              <a:rPr sz="2200" b="1" spc="19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200" b="1" spc="200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2200" b="1" spc="195" dirty="0">
                <a:solidFill>
                  <a:srgbClr val="252525"/>
                </a:solidFill>
                <a:latin typeface="Arial"/>
                <a:cs typeface="Arial"/>
              </a:rPr>
              <a:t>PROVIN</a:t>
            </a:r>
            <a:r>
              <a:rPr sz="2200" b="1" dirty="0">
                <a:solidFill>
                  <a:srgbClr val="252525"/>
                </a:solidFill>
                <a:latin typeface="Arial"/>
                <a:cs typeface="Arial"/>
              </a:rPr>
              <a:t>G	</a:t>
            </a:r>
            <a:r>
              <a:rPr sz="2200" b="1" spc="200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2200" b="1" dirty="0">
                <a:solidFill>
                  <a:srgbClr val="252525"/>
                </a:solidFill>
                <a:latin typeface="Arial"/>
                <a:cs typeface="Arial"/>
              </a:rPr>
              <a:t>Y </a:t>
            </a:r>
            <a:r>
              <a:rPr sz="2200" b="1" spc="-2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200" b="1" spc="200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2200" b="1" spc="19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200" b="1" spc="200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2200" b="1" spc="19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200" b="1" spc="1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200" b="1" dirty="0">
                <a:solidFill>
                  <a:srgbClr val="252525"/>
                </a:solidFill>
                <a:latin typeface="Arial"/>
                <a:cs typeface="Arial"/>
              </a:rPr>
              <a:t>Y </a:t>
            </a:r>
            <a:r>
              <a:rPr sz="2200" b="1" spc="-2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200" b="1" spc="195" dirty="0">
                <a:solidFill>
                  <a:srgbClr val="252525"/>
                </a:solidFill>
                <a:latin typeface="Arial"/>
                <a:cs typeface="Arial"/>
              </a:rPr>
              <a:t>SKILL</a:t>
            </a:r>
            <a:r>
              <a:rPr sz="2200" b="1" dirty="0">
                <a:solidFill>
                  <a:srgbClr val="252525"/>
                </a:solidFill>
                <a:latin typeface="Arial"/>
                <a:cs typeface="Arial"/>
              </a:rPr>
              <a:t>S	-  </a:t>
            </a:r>
            <a:r>
              <a:rPr sz="2200" b="1" spc="145" dirty="0">
                <a:solidFill>
                  <a:srgbClr val="252525"/>
                </a:solidFill>
                <a:latin typeface="Arial"/>
                <a:cs typeface="Arial"/>
              </a:rPr>
              <a:t>202</a:t>
            </a:r>
            <a:r>
              <a:rPr lang="en-ZA" sz="2200" b="1" spc="145">
                <a:solidFill>
                  <a:srgbClr val="252525"/>
                </a:solidFill>
                <a:latin typeface="Arial"/>
                <a:cs typeface="Arial"/>
              </a:rPr>
              <a:t>2</a:t>
            </a:r>
            <a:r>
              <a:rPr sz="2200" b="1" spc="-415">
                <a:solidFill>
                  <a:srgbClr val="252525"/>
                </a:solidFill>
                <a:latin typeface="Arial"/>
                <a:cs typeface="Arial"/>
              </a:rPr>
              <a:t> </a:t>
            </a:r>
            <a:endParaRPr sz="2200" dirty="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1095"/>
              </a:spcBef>
            </a:pPr>
            <a:r>
              <a:rPr sz="2200" b="1" spc="95" dirty="0">
                <a:solidFill>
                  <a:srgbClr val="252525"/>
                </a:solidFill>
                <a:latin typeface="Arial"/>
                <a:cs typeface="Arial"/>
              </a:rPr>
              <a:t>BY</a:t>
            </a:r>
            <a:endParaRPr sz="2200" dirty="0">
              <a:latin typeface="Arial"/>
              <a:cs typeface="Arial"/>
            </a:endParaRPr>
          </a:p>
          <a:p>
            <a:pPr marL="24765" algn="ctr">
              <a:lnSpc>
                <a:spcPct val="100000"/>
              </a:lnSpc>
              <a:spcBef>
                <a:spcPts val="1135"/>
              </a:spcBef>
              <a:tabLst>
                <a:tab pos="613410" algn="l"/>
              </a:tabLst>
            </a:pPr>
            <a:r>
              <a:rPr sz="2200" b="1" spc="200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2200" b="1" dirty="0">
                <a:solidFill>
                  <a:srgbClr val="252525"/>
                </a:solidFill>
                <a:latin typeface="Arial"/>
                <a:cs typeface="Arial"/>
              </a:rPr>
              <a:t>R	</a:t>
            </a:r>
            <a:r>
              <a:rPr sz="2200" b="1" spc="195" dirty="0">
                <a:solidFill>
                  <a:srgbClr val="252525"/>
                </a:solidFill>
                <a:latin typeface="Arial"/>
                <a:cs typeface="Arial"/>
              </a:rPr>
              <a:t>SI</a:t>
            </a:r>
            <a:r>
              <a:rPr sz="2200" b="1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200" b="1" spc="-4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200" b="1" spc="19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2200" b="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200" b="1" spc="-4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35245" cy="68579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428107" y="4499228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107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3450" y="0"/>
            <a:ext cx="7329677" cy="43258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009" y="2447795"/>
            <a:ext cx="4051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MAPPIN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TECHNIQUE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3072" y="132940"/>
            <a:ext cx="7133590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indent="-92075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Font typeface="Wingdings"/>
              <a:buChar char=""/>
              <a:tabLst>
                <a:tab pos="163830" algn="l"/>
              </a:tabLst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Have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ever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studied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a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subject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brainstormed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an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idea,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only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find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yourself </a:t>
            </a:r>
            <a:r>
              <a:rPr sz="1600" spc="-4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with pages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information,</a:t>
            </a:r>
            <a:r>
              <a:rPr sz="16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but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no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clear view of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how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it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fits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together?</a:t>
            </a:r>
            <a:endParaRPr sz="1600">
              <a:latin typeface="Arial MT"/>
              <a:cs typeface="Arial MT"/>
            </a:endParaRPr>
          </a:p>
          <a:p>
            <a:pPr marL="159385" indent="-147320">
              <a:lnSpc>
                <a:spcPct val="100000"/>
              </a:lnSpc>
              <a:spcBef>
                <a:spcPts val="1405"/>
              </a:spcBef>
              <a:buClr>
                <a:srgbClr val="9BA8B7"/>
              </a:buClr>
              <a:buFont typeface="Wingdings"/>
              <a:buChar char=""/>
              <a:tabLst>
                <a:tab pos="160020" algn="l"/>
              </a:tabLst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This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is where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Mind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Mapping can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help.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3072" y="1220314"/>
            <a:ext cx="6833234" cy="160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indent="-92075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Font typeface="Wingdings"/>
              <a:buChar char=""/>
              <a:tabLst>
                <a:tab pos="163830" algn="l"/>
              </a:tabLst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Mind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Mapping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a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useful technique that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supports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learning,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improves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information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recording,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shows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how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different</a:t>
            </a:r>
            <a:r>
              <a:rPr sz="16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facts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ideas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are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related,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and </a:t>
            </a:r>
            <a:r>
              <a:rPr sz="1600" spc="-4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enhances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creative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problem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solving.</a:t>
            </a:r>
            <a:endParaRPr sz="1600">
              <a:latin typeface="Arial MT"/>
              <a:cs typeface="Arial MT"/>
            </a:endParaRPr>
          </a:p>
          <a:p>
            <a:pPr marL="163195" indent="-151130">
              <a:lnSpc>
                <a:spcPct val="100000"/>
              </a:lnSpc>
              <a:spcBef>
                <a:spcPts val="1400"/>
              </a:spcBef>
              <a:buClr>
                <a:srgbClr val="9BA8B7"/>
              </a:buClr>
              <a:buFont typeface="Wingdings"/>
              <a:buChar char=""/>
              <a:tabLst>
                <a:tab pos="163830" algn="l"/>
              </a:tabLst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Mind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Maps are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useful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for:</a:t>
            </a:r>
            <a:endParaRPr sz="1600">
              <a:latin typeface="Arial MT"/>
              <a:cs typeface="Arial MT"/>
            </a:endParaRPr>
          </a:p>
          <a:p>
            <a:pPr marL="161290" indent="-148590">
              <a:lnSpc>
                <a:spcPct val="100000"/>
              </a:lnSpc>
              <a:spcBef>
                <a:spcPts val="1405"/>
              </a:spcBef>
              <a:buClr>
                <a:srgbClr val="9BA8B7"/>
              </a:buClr>
              <a:buChar char="•"/>
              <a:tabLst>
                <a:tab pos="161290" algn="l"/>
              </a:tabLst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Brainstorming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3072" y="2972914"/>
            <a:ext cx="4483735" cy="2378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 indent="-148590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Char char="•"/>
              <a:tabLst>
                <a:tab pos="161290" algn="l"/>
              </a:tabLst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Summarizing</a:t>
            </a:r>
            <a:r>
              <a:rPr sz="16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information</a:t>
            </a:r>
            <a:endParaRPr sz="1600">
              <a:latin typeface="Arial MT"/>
              <a:cs typeface="Arial MT"/>
            </a:endParaRPr>
          </a:p>
          <a:p>
            <a:pPr marL="157480" indent="-144780">
              <a:lnSpc>
                <a:spcPct val="100000"/>
              </a:lnSpc>
              <a:spcBef>
                <a:spcPts val="1400"/>
              </a:spcBef>
              <a:buClr>
                <a:srgbClr val="9BA8B7"/>
              </a:buClr>
              <a:buChar char="•"/>
              <a:tabLst>
                <a:tab pos="157480" algn="l"/>
              </a:tabLst>
            </a:pPr>
            <a:r>
              <a:rPr sz="1600" spc="-35" dirty="0">
                <a:solidFill>
                  <a:srgbClr val="404040"/>
                </a:solidFill>
                <a:latin typeface="Arial MT"/>
                <a:cs typeface="Arial MT"/>
              </a:rPr>
              <a:t>Taking</a:t>
            </a:r>
            <a:r>
              <a:rPr sz="16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notes</a:t>
            </a:r>
            <a:endParaRPr sz="1600">
              <a:latin typeface="Arial MT"/>
              <a:cs typeface="Arial MT"/>
            </a:endParaRPr>
          </a:p>
          <a:p>
            <a:pPr marL="161290" indent="-148590">
              <a:lnSpc>
                <a:spcPct val="100000"/>
              </a:lnSpc>
              <a:spcBef>
                <a:spcPts val="1405"/>
              </a:spcBef>
              <a:buClr>
                <a:srgbClr val="9BA8B7"/>
              </a:buClr>
              <a:buChar char="•"/>
              <a:tabLst>
                <a:tab pos="161290" algn="l"/>
              </a:tabLst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Consolidating</a:t>
            </a:r>
            <a:r>
              <a:rPr sz="16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information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from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different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sources</a:t>
            </a:r>
            <a:endParaRPr sz="1600">
              <a:latin typeface="Arial MT"/>
              <a:cs typeface="Arial MT"/>
            </a:endParaRPr>
          </a:p>
          <a:p>
            <a:pPr marL="157480" indent="-144780">
              <a:lnSpc>
                <a:spcPct val="100000"/>
              </a:lnSpc>
              <a:spcBef>
                <a:spcPts val="1395"/>
              </a:spcBef>
              <a:buClr>
                <a:srgbClr val="9BA8B7"/>
              </a:buClr>
              <a:buChar char="•"/>
              <a:tabLst>
                <a:tab pos="157480" algn="l"/>
              </a:tabLst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Thinking</a:t>
            </a:r>
            <a:r>
              <a:rPr sz="16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through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complex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problems</a:t>
            </a:r>
            <a:endParaRPr sz="1600">
              <a:latin typeface="Arial MT"/>
              <a:cs typeface="Arial MT"/>
            </a:endParaRPr>
          </a:p>
          <a:p>
            <a:pPr marL="161290" indent="-148590">
              <a:lnSpc>
                <a:spcPct val="100000"/>
              </a:lnSpc>
              <a:spcBef>
                <a:spcPts val="1400"/>
              </a:spcBef>
              <a:buClr>
                <a:srgbClr val="9BA8B7"/>
              </a:buClr>
              <a:buChar char="•"/>
              <a:tabLst>
                <a:tab pos="161290" algn="l"/>
              </a:tabLst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Presenting</a:t>
            </a:r>
            <a:r>
              <a:rPr sz="16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information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clearly</a:t>
            </a:r>
            <a:endParaRPr sz="1600">
              <a:latin typeface="Arial MT"/>
              <a:cs typeface="Arial MT"/>
            </a:endParaRPr>
          </a:p>
          <a:p>
            <a:pPr marL="161290" indent="-148590">
              <a:lnSpc>
                <a:spcPct val="100000"/>
              </a:lnSpc>
              <a:spcBef>
                <a:spcPts val="1405"/>
              </a:spcBef>
              <a:buClr>
                <a:srgbClr val="9BA8B7"/>
              </a:buClr>
              <a:buChar char="•"/>
              <a:tabLst>
                <a:tab pos="161290" algn="l"/>
              </a:tabLst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Studying</a:t>
            </a:r>
            <a:r>
              <a:rPr sz="16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memorizing information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09" y="2118611"/>
            <a:ext cx="401002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MAPPING  TECHNIQUE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3072" y="132940"/>
            <a:ext cx="7018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indent="-92075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Font typeface="Wingdings"/>
              <a:buChar char=""/>
              <a:tabLst>
                <a:tab pos="220979" algn="l"/>
              </a:tabLst>
            </a:pP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Step 1:</a:t>
            </a:r>
            <a:r>
              <a:rPr sz="1600" b="1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Write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title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subject or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project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that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you're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exploring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center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page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draw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circle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around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it,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as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shown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example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below: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9794" y="1809774"/>
            <a:ext cx="4689687" cy="28833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009" y="2118611"/>
            <a:ext cx="401002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MAPPING  TECHNIQUE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3072" y="132940"/>
            <a:ext cx="7340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indent="-151130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Font typeface="Wingdings"/>
              <a:buChar char=""/>
              <a:tabLst>
                <a:tab pos="163830" algn="l"/>
              </a:tabLst>
            </a:pP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Step 2:</a:t>
            </a:r>
            <a:r>
              <a:rPr sz="1600" b="1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Draw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lines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out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from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circle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as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think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subheadings of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endParaRPr sz="1600">
              <a:latin typeface="Arial MT"/>
              <a:cs typeface="Arial MT"/>
            </a:endParaRPr>
          </a:p>
          <a:p>
            <a:pPr marL="104139" marR="5080">
              <a:lnSpc>
                <a:spcPct val="100000"/>
              </a:lnSpc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topic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important</a:t>
            </a:r>
            <a:r>
              <a:rPr sz="16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facts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tasks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that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relate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your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subject.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Label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these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lines with </a:t>
            </a:r>
            <a:r>
              <a:rPr sz="1600" spc="-4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your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subheadings.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See example below: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1468" y="1480966"/>
            <a:ext cx="6085078" cy="39151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09" y="2118611"/>
            <a:ext cx="401002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MAPPING  TECHNIQUE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3072" y="132940"/>
            <a:ext cx="702055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indent="-92075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Font typeface="Wingdings"/>
              <a:buChar char=""/>
              <a:tabLst>
                <a:tab pos="163830" algn="l"/>
              </a:tabLst>
            </a:pP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Step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Dive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deeper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into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subject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uncover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next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level of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information, </a:t>
            </a:r>
            <a:r>
              <a:rPr sz="1600" spc="-4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Then,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link these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relevant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subheadings. See example below: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0081" y="1148981"/>
            <a:ext cx="6381726" cy="53227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09" y="2118611"/>
            <a:ext cx="401002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MAPPING  TECHNIQUE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3072" y="132940"/>
            <a:ext cx="70510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Font typeface="Wingdings"/>
              <a:buChar char=""/>
              <a:tabLst>
                <a:tab pos="163830" algn="l"/>
              </a:tabLst>
            </a:pP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Step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4:</a:t>
            </a:r>
            <a:r>
              <a:rPr sz="1600" b="1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Repeat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process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next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level of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facts,</a:t>
            </a:r>
            <a:r>
              <a:rPr sz="16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tasks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ideas.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Draw </a:t>
            </a:r>
            <a:r>
              <a:rPr sz="1600" spc="-4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lines out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from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appropriate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headings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label them,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as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shown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in the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example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Arial MT"/>
                <a:cs typeface="Arial MT"/>
              </a:rPr>
              <a:t>below.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6399" y="1167733"/>
            <a:ext cx="6351908" cy="50473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09" y="2118611"/>
            <a:ext cx="401002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MAPPING  TECHNIQUE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3072" y="132940"/>
            <a:ext cx="71901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indent="-92075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Font typeface="Wingdings"/>
              <a:buChar char=""/>
              <a:tabLst>
                <a:tab pos="163830" algn="l"/>
              </a:tabLst>
            </a:pP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Step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5:</a:t>
            </a:r>
            <a:r>
              <a:rPr sz="1600" b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As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discover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new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information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16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think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additional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tasks,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add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them </a:t>
            </a:r>
            <a:r>
              <a:rPr sz="1600" spc="-4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your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Mind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Map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in the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appropriate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places.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009" y="2447795"/>
            <a:ext cx="3810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CHA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LENG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BRAI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3072" y="132940"/>
            <a:ext cx="7088505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Font typeface="Wingdings"/>
              <a:buChar char=""/>
              <a:tabLst>
                <a:tab pos="152400" algn="l"/>
              </a:tabLst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As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with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other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parts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your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30" dirty="0">
                <a:solidFill>
                  <a:srgbClr val="404040"/>
                </a:solidFill>
                <a:latin typeface="Arial MT"/>
                <a:cs typeface="Arial MT"/>
              </a:rPr>
              <a:t>body,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your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mind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needs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exercise.</a:t>
            </a:r>
            <a:r>
              <a:rPr sz="16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5" dirty="0">
                <a:solidFill>
                  <a:srgbClr val="404040"/>
                </a:solidFill>
                <a:latin typeface="Arial MT"/>
                <a:cs typeface="Arial MT"/>
              </a:rPr>
              <a:t>You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can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exercise </a:t>
            </a:r>
            <a:r>
              <a:rPr sz="1600" spc="-4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your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brain by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using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it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different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ways,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 on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a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 regular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basis.</a:t>
            </a:r>
            <a:endParaRPr sz="1600">
              <a:latin typeface="Arial MT"/>
              <a:cs typeface="Arial MT"/>
            </a:endParaRPr>
          </a:p>
          <a:p>
            <a:pPr marL="106045" indent="-93980">
              <a:lnSpc>
                <a:spcPct val="100000"/>
              </a:lnSpc>
              <a:spcBef>
                <a:spcPts val="1405"/>
              </a:spcBef>
              <a:buClr>
                <a:srgbClr val="9BA8B7"/>
              </a:buClr>
              <a:buFont typeface="Wingdings"/>
              <a:buChar char=""/>
              <a:tabLst>
                <a:tab pos="106680" algn="l"/>
              </a:tabLst>
            </a:pPr>
            <a:r>
              <a:rPr sz="1600" spc="-25" dirty="0">
                <a:solidFill>
                  <a:srgbClr val="404040"/>
                </a:solidFill>
                <a:latin typeface="Arial MT"/>
                <a:cs typeface="Arial MT"/>
              </a:rPr>
              <a:t>Try</a:t>
            </a:r>
            <a:r>
              <a:rPr sz="16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6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following: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3072" y="1220314"/>
            <a:ext cx="7153909" cy="2378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5880" indent="-91440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Font typeface="Arial MT"/>
              <a:buChar char="•"/>
              <a:tabLst>
                <a:tab pos="161290" algn="l"/>
              </a:tabLst>
            </a:pP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Learn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new</a:t>
            </a:r>
            <a:r>
              <a:rPr sz="1600" b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skill</a:t>
            </a:r>
            <a:r>
              <a:rPr sz="1600" b="1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start</a:t>
            </a:r>
            <a:r>
              <a:rPr sz="1600" b="1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hobby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–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Find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activities that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build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skills you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don't </a:t>
            </a:r>
            <a:r>
              <a:rPr sz="1600" spc="-4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normally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use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your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daily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life.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example,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if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work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with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numbers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all </a:t>
            </a:r>
            <a:r>
              <a:rPr sz="1600" spc="-35" dirty="0">
                <a:solidFill>
                  <a:srgbClr val="404040"/>
                </a:solidFill>
                <a:latin typeface="Arial MT"/>
                <a:cs typeface="Arial MT"/>
              </a:rPr>
              <a:t>day, </a:t>
            </a:r>
            <a:r>
              <a:rPr sz="16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develop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your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creative side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with art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classes or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photography.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1400">
              <a:latin typeface="Arial MT"/>
              <a:cs typeface="Arial MT"/>
            </a:endParaRPr>
          </a:p>
          <a:p>
            <a:pPr marL="103505" marR="106680" indent="-91440">
              <a:lnSpc>
                <a:spcPct val="101899"/>
              </a:lnSpc>
              <a:buClr>
                <a:srgbClr val="9BA8B7"/>
              </a:buClr>
              <a:buSzPct val="118750"/>
              <a:buFont typeface="Arial MT"/>
              <a:buChar char="•"/>
              <a:tabLst>
                <a:tab pos="164465" algn="l"/>
              </a:tabLst>
            </a:pP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Use visualisation</a:t>
            </a:r>
            <a:r>
              <a:rPr sz="1600" b="1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 a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regular</a:t>
            </a:r>
            <a:r>
              <a:rPr sz="1600" b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basis</a:t>
            </a:r>
            <a:r>
              <a:rPr sz="1600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–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Since</a:t>
            </a:r>
            <a:r>
              <a:rPr sz="16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much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memory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involves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associating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recalling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images,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it's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important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build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this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skill. Get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plenty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of </a:t>
            </a:r>
            <a:r>
              <a:rPr sz="1600" spc="-4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practice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with this.</a:t>
            </a:r>
            <a:endParaRPr sz="1600">
              <a:latin typeface="Arial MT"/>
              <a:cs typeface="Arial MT"/>
            </a:endParaRPr>
          </a:p>
          <a:p>
            <a:pPr marL="103505" marR="5080" indent="-91440">
              <a:lnSpc>
                <a:spcPct val="100000"/>
              </a:lnSpc>
              <a:spcBef>
                <a:spcPts val="1405"/>
              </a:spcBef>
              <a:buClr>
                <a:srgbClr val="9BA8B7"/>
              </a:buClr>
              <a:buFont typeface="Arial MT"/>
              <a:buChar char="•"/>
              <a:tabLst>
                <a:tab pos="161290" algn="l"/>
              </a:tabLst>
            </a:pP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Keep active</a:t>
            </a:r>
            <a:r>
              <a:rPr sz="1600" b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socially</a:t>
            </a:r>
            <a:r>
              <a:rPr sz="1600" b="1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–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When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communicate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interact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with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people,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 </a:t>
            </a:r>
            <a:r>
              <a:rPr sz="1600" spc="-4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have to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alert.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This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helps keep your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brain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strong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alive.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3072" y="3750155"/>
            <a:ext cx="73196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Font typeface="Arial MT"/>
              <a:buChar char="•"/>
              <a:tabLst>
                <a:tab pos="161290" algn="l"/>
              </a:tabLst>
            </a:pP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Focus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600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important</a:t>
            </a:r>
            <a:r>
              <a:rPr sz="1600" b="1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things</a:t>
            </a:r>
            <a:r>
              <a:rPr sz="1600" b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–</a:t>
            </a:r>
            <a:r>
              <a:rPr sz="16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5" dirty="0">
                <a:solidFill>
                  <a:srgbClr val="404040"/>
                </a:solidFill>
                <a:latin typeface="Arial MT"/>
                <a:cs typeface="Arial MT"/>
              </a:rPr>
              <a:t>You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can't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possibly remember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everything,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so 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make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sure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give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your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brain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important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things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do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–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don't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overload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it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with </a:t>
            </a:r>
            <a:r>
              <a:rPr sz="1600" spc="-4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"waste."</a:t>
            </a:r>
            <a:r>
              <a:rPr sz="16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The "garbage in,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garbage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out"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philosophy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works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 well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here.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160" y="2447795"/>
            <a:ext cx="1781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YO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0129" y="172212"/>
            <a:ext cx="7169657" cy="6361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2190730" cy="6858000"/>
          </a:xfrm>
          <a:custGeom>
            <a:avLst/>
            <a:gdLst/>
            <a:ahLst/>
            <a:cxnLst/>
            <a:rect l="l" t="t" r="r" b="b"/>
            <a:pathLst>
              <a:path w="12190730" h="6858000">
                <a:moveTo>
                  <a:pt x="12190488" y="0"/>
                </a:moveTo>
                <a:lnTo>
                  <a:pt x="0" y="0"/>
                </a:lnTo>
                <a:lnTo>
                  <a:pt x="0" y="6858000"/>
                </a:lnTo>
                <a:lnTo>
                  <a:pt x="12190488" y="6858000"/>
                </a:lnTo>
                <a:lnTo>
                  <a:pt x="12190488" y="0"/>
                </a:lnTo>
                <a:close/>
              </a:path>
            </a:pathLst>
          </a:custGeom>
          <a:solidFill>
            <a:srgbClr val="9BA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4953000"/>
            <a:ext cx="12189460" cy="1905000"/>
          </a:xfrm>
          <a:custGeom>
            <a:avLst/>
            <a:gdLst/>
            <a:ahLst/>
            <a:cxnLst/>
            <a:rect l="l" t="t" r="r" b="b"/>
            <a:pathLst>
              <a:path w="12189460" h="1905000">
                <a:moveTo>
                  <a:pt x="12188952" y="0"/>
                </a:moveTo>
                <a:lnTo>
                  <a:pt x="0" y="0"/>
                </a:lnTo>
                <a:lnTo>
                  <a:pt x="0" y="1905000"/>
                </a:lnTo>
                <a:lnTo>
                  <a:pt x="12188952" y="1905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0" marR="5080" indent="-34169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This workshop is about seven ways to improve your </a:t>
            </a:r>
            <a:r>
              <a:rPr spc="-875" dirty="0"/>
              <a:t> </a:t>
            </a:r>
            <a:r>
              <a:rPr spc="-5" dirty="0"/>
              <a:t>memory</a:t>
            </a:r>
            <a:r>
              <a:rPr spc="-10" dirty="0"/>
              <a:t> </a:t>
            </a:r>
            <a:r>
              <a:rPr spc="-5" dirty="0"/>
              <a:t>skills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2190730" cy="6858000"/>
          </a:xfrm>
          <a:custGeom>
            <a:avLst/>
            <a:gdLst/>
            <a:ahLst/>
            <a:cxnLst/>
            <a:rect l="l" t="t" r="r" b="b"/>
            <a:pathLst>
              <a:path w="12190730" h="6858000">
                <a:moveTo>
                  <a:pt x="12190488" y="0"/>
                </a:moveTo>
                <a:lnTo>
                  <a:pt x="0" y="0"/>
                </a:lnTo>
                <a:lnTo>
                  <a:pt x="0" y="6858000"/>
                </a:lnTo>
                <a:lnTo>
                  <a:pt x="12190488" y="6858000"/>
                </a:lnTo>
                <a:lnTo>
                  <a:pt x="12190488" y="0"/>
                </a:lnTo>
                <a:close/>
              </a:path>
            </a:pathLst>
          </a:custGeom>
          <a:solidFill>
            <a:srgbClr val="9BA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4953000"/>
            <a:ext cx="12189460" cy="1905000"/>
          </a:xfrm>
          <a:custGeom>
            <a:avLst/>
            <a:gdLst/>
            <a:ahLst/>
            <a:cxnLst/>
            <a:rect l="l" t="t" r="r" b="b"/>
            <a:pathLst>
              <a:path w="12189460" h="1905000">
                <a:moveTo>
                  <a:pt x="12188952" y="0"/>
                </a:moveTo>
                <a:lnTo>
                  <a:pt x="0" y="0"/>
                </a:lnTo>
                <a:lnTo>
                  <a:pt x="0" y="1905000"/>
                </a:lnTo>
                <a:lnTo>
                  <a:pt x="12188952" y="1905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026" y="159446"/>
            <a:ext cx="106533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b="1" spc="-5" dirty="0">
                <a:latin typeface="Arial"/>
                <a:cs typeface="Arial"/>
              </a:rPr>
              <a:t>Common instances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where</a:t>
            </a:r>
            <a:r>
              <a:rPr sz="1800" b="1" dirty="0">
                <a:latin typeface="Arial"/>
                <a:cs typeface="Arial"/>
              </a:rPr>
              <a:t> a </a:t>
            </a:r>
            <a:r>
              <a:rPr sz="1800" b="1" spc="-5" dirty="0">
                <a:latin typeface="Arial"/>
                <a:cs typeface="Arial"/>
              </a:rPr>
              <a:t>good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memory is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important: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 MT"/>
                <a:cs typeface="Arial MT"/>
              </a:rPr>
              <a:t>Are </a:t>
            </a:r>
            <a:r>
              <a:rPr sz="1800" dirty="0">
                <a:latin typeface="Arial MT"/>
                <a:cs typeface="Arial MT"/>
              </a:rPr>
              <a:t>you</a:t>
            </a:r>
            <a:r>
              <a:rPr sz="1800" spc="-5" dirty="0">
                <a:latin typeface="Arial MT"/>
                <a:cs typeface="Arial MT"/>
              </a:rPr>
              <a:t> often </a:t>
            </a:r>
            <a:r>
              <a:rPr sz="1800" dirty="0">
                <a:latin typeface="Arial MT"/>
                <a:cs typeface="Arial MT"/>
              </a:rPr>
              <a:t>unable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 </a:t>
            </a:r>
            <a:r>
              <a:rPr sz="1800" dirty="0">
                <a:latin typeface="Arial MT"/>
                <a:cs typeface="Arial MT"/>
              </a:rPr>
              <a:t>remember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</a:t>
            </a:r>
            <a:r>
              <a:rPr sz="1800" spc="-5" dirty="0">
                <a:latin typeface="Arial MT"/>
                <a:cs typeface="Arial MT"/>
              </a:rPr>
              <a:t> important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fact</a:t>
            </a:r>
            <a:r>
              <a:rPr sz="1800" dirty="0">
                <a:latin typeface="Arial MT"/>
                <a:cs typeface="Arial MT"/>
              </a:rPr>
              <a:t> or</a:t>
            </a:r>
            <a:r>
              <a:rPr sz="1800" spc="-5" dirty="0">
                <a:latin typeface="Arial MT"/>
                <a:cs typeface="Arial MT"/>
              </a:rPr>
              <a:t> figure?</a:t>
            </a:r>
            <a:endParaRPr sz="18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Arial MT"/>
                <a:cs typeface="Arial MT"/>
              </a:rPr>
              <a:t>Do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you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forget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people’s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names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worst</a:t>
            </a:r>
            <a:r>
              <a:rPr sz="1800" spc="-5" dirty="0">
                <a:latin typeface="Arial MT"/>
                <a:cs typeface="Arial MT"/>
              </a:rPr>
              <a:t> moments?</a:t>
            </a:r>
            <a:endParaRPr sz="1800">
              <a:latin typeface="Arial MT"/>
              <a:cs typeface="Arial MT"/>
            </a:endParaRPr>
          </a:p>
          <a:p>
            <a:pPr marL="298450" marR="508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 MT"/>
                <a:cs typeface="Arial MT"/>
              </a:rPr>
              <a:t>Are</a:t>
            </a:r>
            <a:r>
              <a:rPr sz="1800" dirty="0">
                <a:latin typeface="Arial MT"/>
                <a:cs typeface="Arial MT"/>
              </a:rPr>
              <a:t> you </a:t>
            </a:r>
            <a:r>
              <a:rPr sz="1800" spc="-5" dirty="0">
                <a:latin typeface="Arial MT"/>
                <a:cs typeface="Arial MT"/>
              </a:rPr>
              <a:t>ever asked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question,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you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should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know an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answer,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but you </a:t>
            </a:r>
            <a:r>
              <a:rPr sz="1800" spc="-5" dirty="0">
                <a:latin typeface="Arial MT"/>
                <a:cs typeface="Arial MT"/>
              </a:rPr>
              <a:t>struggle 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form</a:t>
            </a:r>
            <a:r>
              <a:rPr sz="1800" dirty="0">
                <a:latin typeface="Arial MT"/>
                <a:cs typeface="Arial MT"/>
              </a:rPr>
              <a:t> an </a:t>
            </a:r>
            <a:r>
              <a:rPr sz="1800" spc="-5" dirty="0">
                <a:latin typeface="Arial MT"/>
                <a:cs typeface="Arial MT"/>
              </a:rPr>
              <a:t>intelligent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reply?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620" y="2541521"/>
            <a:ext cx="3272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CAR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HEA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89336" y="332204"/>
          <a:ext cx="7515859" cy="6376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8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KEY</a:t>
                      </a:r>
                      <a:r>
                        <a:rPr sz="1800" spc="-4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ISSUES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8B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SOLUTION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1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Eat</a:t>
                      </a:r>
                      <a:r>
                        <a:rPr sz="1800" spc="-40" dirty="0">
                          <a:latin typeface="Franklin Gothic Medium"/>
                          <a:cs typeface="Franklin Gothic Medium"/>
                        </a:rPr>
                        <a:t> well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0E6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124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Make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sure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65" dirty="0">
                          <a:latin typeface="Franklin Gothic Medium"/>
                          <a:cs typeface="Franklin Gothic Medium"/>
                        </a:rPr>
                        <a:t>key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vitamins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are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in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your </a:t>
                      </a:r>
                      <a:r>
                        <a:rPr sz="1800" spc="-434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diet.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40" dirty="0">
                          <a:latin typeface="Franklin Gothic Medium"/>
                          <a:cs typeface="Franklin Gothic Medium"/>
                        </a:rPr>
                        <a:t>Key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vitamins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would</a:t>
                      </a:r>
                      <a:r>
                        <a:rPr sz="1800" spc="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include 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eating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 fruit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atleast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3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times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week.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Drink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plenty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of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40" dirty="0">
                          <a:latin typeface="Franklin Gothic Medium"/>
                          <a:cs typeface="Franklin Gothic Medium"/>
                        </a:rPr>
                        <a:t>water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111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Most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students</a:t>
                      </a:r>
                      <a:r>
                        <a:rPr sz="1800" spc="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are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dehydrated</a:t>
                      </a:r>
                      <a:r>
                        <a:rPr sz="18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and 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do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not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even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45" dirty="0">
                          <a:latin typeface="Franklin Gothic Medium"/>
                          <a:cs typeface="Franklin Gothic Medium"/>
                        </a:rPr>
                        <a:t>know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it.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40" dirty="0">
                          <a:latin typeface="Franklin Gothic Medium"/>
                          <a:cs typeface="Franklin Gothic Medium"/>
                        </a:rPr>
                        <a:t>When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you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don’t 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drink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enough</a:t>
                      </a:r>
                      <a:r>
                        <a:rPr sz="18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45" dirty="0">
                          <a:latin typeface="Franklin Gothic Medium"/>
                          <a:cs typeface="Franklin Gothic Medium"/>
                        </a:rPr>
                        <a:t>water,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your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body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and 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mind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become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45" dirty="0">
                          <a:latin typeface="Franklin Gothic Medium"/>
                          <a:cs typeface="Franklin Gothic Medium"/>
                        </a:rPr>
                        <a:t>weak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 and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tired. 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Water </a:t>
                      </a:r>
                      <a:r>
                        <a:rPr sz="18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45" dirty="0">
                          <a:latin typeface="Franklin Gothic Medium"/>
                          <a:cs typeface="Franklin Gothic Medium"/>
                        </a:rPr>
                        <a:t>makes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red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blood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 cells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more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 effective </a:t>
                      </a:r>
                      <a:r>
                        <a:rPr sz="1800" spc="-434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and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gives</a:t>
                      </a:r>
                      <a:r>
                        <a:rPr sz="1800" spc="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you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more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energy.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1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Get</a:t>
                      </a: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enough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sleep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0E6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47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During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 sleep,</a:t>
                      </a:r>
                      <a:r>
                        <a:rPr sz="1800" spc="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your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brain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recharges </a:t>
                      </a:r>
                      <a:r>
                        <a:rPr sz="1800" spc="-434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itself.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83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Manage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stress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effectively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349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5" dirty="0">
                          <a:latin typeface="Franklin Gothic Medium"/>
                          <a:cs typeface="Franklin Gothic Medium"/>
                        </a:rPr>
                        <a:t>Use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physical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relaxation technique </a:t>
                      </a:r>
                      <a:r>
                        <a:rPr sz="1800" spc="-434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such 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as 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jogging,</a:t>
                      </a:r>
                      <a:r>
                        <a:rPr sz="18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45" dirty="0">
                          <a:latin typeface="Franklin Gothic Medium"/>
                          <a:cs typeface="Franklin Gothic Medium"/>
                        </a:rPr>
                        <a:t>yoga</a:t>
                      </a:r>
                      <a:r>
                        <a:rPr sz="18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etc.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Do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not </a:t>
                      </a:r>
                      <a:r>
                        <a:rPr sz="1800" spc="-45" dirty="0">
                          <a:latin typeface="Franklin Gothic Medium"/>
                          <a:cs typeface="Franklin Gothic Medium"/>
                        </a:rPr>
                        <a:t>smoke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 and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drink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0E6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438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45" dirty="0">
                          <a:latin typeface="Franklin Gothic Medium"/>
                          <a:cs typeface="Franklin Gothic Medium"/>
                        </a:rPr>
                        <a:t>Limit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caffein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alcohol.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Excessive </a:t>
                      </a:r>
                      <a:r>
                        <a:rPr sz="1800" spc="-434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alcohol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can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seriously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affect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your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 short-term </a:t>
                      </a:r>
                      <a:r>
                        <a:rPr sz="1800" spc="-45" dirty="0">
                          <a:latin typeface="Franklin Gothic Medium"/>
                          <a:cs typeface="Franklin Gothic Medium"/>
                        </a:rPr>
                        <a:t>memory.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Get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enough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exercise.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774426" y="26924"/>
            <a:ext cx="51841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The basis for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good memory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is</a:t>
            </a:r>
            <a:r>
              <a:rPr sz="1600" dirty="0">
                <a:latin typeface="Arial MT"/>
                <a:cs typeface="Arial MT"/>
              </a:rPr>
              <a:t> a </a:t>
            </a:r>
            <a:r>
              <a:rPr sz="1600" spc="-5" dirty="0">
                <a:latin typeface="Arial MT"/>
                <a:cs typeface="Arial MT"/>
              </a:rPr>
              <a:t>healthy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mind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body.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205" y="1789427"/>
            <a:ext cx="287083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buClr>
                <a:srgbClr val="FFFFFF"/>
              </a:buClr>
              <a:buFont typeface="Arial"/>
              <a:buAutoNum type="arabicPeriod"/>
              <a:tabLst>
                <a:tab pos="332105" algn="l"/>
              </a:tabLst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MNEMONICS  TECHNIQUES</a:t>
            </a:r>
            <a:endParaRPr sz="2400">
              <a:latin typeface="Arial"/>
              <a:cs typeface="Arial"/>
            </a:endParaRPr>
          </a:p>
          <a:p>
            <a:pPr marL="332105" indent="-320040">
              <a:lnSpc>
                <a:spcPts val="2555"/>
              </a:lnSpc>
              <a:buAutoNum type="arabicPeriod"/>
              <a:tabLst>
                <a:tab pos="332740" algn="l"/>
              </a:tabLst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MAPING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5074" y="135824"/>
            <a:ext cx="657098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>
              <a:lnSpc>
                <a:spcPct val="110000"/>
              </a:lnSpc>
              <a:spcBef>
                <a:spcPts val="100"/>
              </a:spcBef>
              <a:buClr>
                <a:srgbClr val="9BA8B7"/>
              </a:buClr>
              <a:buFont typeface="Wingdings"/>
              <a:buChar char=""/>
              <a:tabLst>
                <a:tab pos="181610" algn="l"/>
                <a:tab pos="4384675" algn="l"/>
              </a:tabLst>
            </a:pPr>
            <a:r>
              <a:rPr sz="1800" b="1" spc="-5" dirty="0">
                <a:latin typeface="Arial"/>
                <a:cs typeface="Arial"/>
              </a:rPr>
              <a:t>Mnemonics </a:t>
            </a:r>
            <a:r>
              <a:rPr sz="1800" dirty="0">
                <a:latin typeface="Arial MT"/>
                <a:cs typeface="Arial MT"/>
              </a:rPr>
              <a:t>are simple-memory </a:t>
            </a:r>
            <a:r>
              <a:rPr sz="1800" spc="-5" dirty="0">
                <a:latin typeface="Arial MT"/>
                <a:cs typeface="Arial MT"/>
              </a:rPr>
              <a:t>improving techniques that </a:t>
            </a:r>
            <a:r>
              <a:rPr sz="1800" dirty="0">
                <a:latin typeface="Arial MT"/>
                <a:cs typeface="Arial MT"/>
              </a:rPr>
              <a:t>you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connect </a:t>
            </a:r>
            <a:r>
              <a:rPr sz="1800" spc="-20" dirty="0">
                <a:latin typeface="Arial MT"/>
                <a:cs typeface="Arial MT"/>
              </a:rPr>
              <a:t>everyday, </a:t>
            </a:r>
            <a:r>
              <a:rPr sz="1800" spc="-5" dirty="0">
                <a:latin typeface="Arial MT"/>
                <a:cs typeface="Arial MT"/>
              </a:rPr>
              <a:t>easy-to-remember </a:t>
            </a:r>
            <a:r>
              <a:rPr sz="1800" dirty="0">
                <a:latin typeface="Arial MT"/>
                <a:cs typeface="Arial MT"/>
              </a:rPr>
              <a:t>words and ideas </a:t>
            </a:r>
            <a:r>
              <a:rPr sz="1800" spc="-5" dirty="0">
                <a:latin typeface="Arial MT"/>
                <a:cs typeface="Arial MT"/>
              </a:rPr>
              <a:t>to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information</a:t>
            </a:r>
            <a:r>
              <a:rPr sz="1800" dirty="0">
                <a:latin typeface="Arial MT"/>
                <a:cs typeface="Arial MT"/>
              </a:rPr>
              <a:t> you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want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remember.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Later,	</a:t>
            </a:r>
            <a:r>
              <a:rPr sz="1800" dirty="0">
                <a:latin typeface="Arial MT"/>
                <a:cs typeface="Arial MT"/>
              </a:rPr>
              <a:t>by </a:t>
            </a:r>
            <a:r>
              <a:rPr sz="1800" spc="-5" dirty="0">
                <a:latin typeface="Arial MT"/>
                <a:cs typeface="Arial MT"/>
              </a:rPr>
              <a:t>recalling these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everyday words, </a:t>
            </a:r>
            <a:r>
              <a:rPr sz="1800" dirty="0">
                <a:latin typeface="Arial MT"/>
                <a:cs typeface="Arial MT"/>
              </a:rPr>
              <a:t>you can </a:t>
            </a:r>
            <a:r>
              <a:rPr sz="1800" spc="-5" dirty="0">
                <a:latin typeface="Arial MT"/>
                <a:cs typeface="Arial MT"/>
              </a:rPr>
              <a:t>also recall </a:t>
            </a:r>
            <a:r>
              <a:rPr sz="1800" dirty="0">
                <a:latin typeface="Arial MT"/>
                <a:cs typeface="Arial MT"/>
              </a:rPr>
              <a:t>what you </a:t>
            </a:r>
            <a:r>
              <a:rPr sz="1800" spc="-5" dirty="0">
                <a:latin typeface="Arial MT"/>
                <a:cs typeface="Arial MT"/>
              </a:rPr>
              <a:t>wanted to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remember.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5074" y="1822131"/>
            <a:ext cx="601218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indent="-91440">
              <a:lnSpc>
                <a:spcPct val="110000"/>
              </a:lnSpc>
              <a:spcBef>
                <a:spcPts val="100"/>
              </a:spcBef>
              <a:buClr>
                <a:srgbClr val="9BA8B7"/>
              </a:buClr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following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mnemonics techniques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can</a:t>
            </a:r>
            <a:r>
              <a:rPr sz="1800" b="1" spc="-5" dirty="0">
                <a:latin typeface="Arial"/>
                <a:cs typeface="Arial"/>
              </a:rPr>
              <a:t> be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useful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improve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your memory: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5074" y="2631375"/>
            <a:ext cx="2566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indent="-151130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Char char="•"/>
              <a:tabLst>
                <a:tab pos="163830" algn="l"/>
              </a:tabLst>
            </a:pP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alphabet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technique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5074" y="3110673"/>
            <a:ext cx="3649979" cy="77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SzPct val="94444"/>
              <a:buChar char="•"/>
              <a:tabLst>
                <a:tab pos="104139" algn="l"/>
              </a:tabLst>
            </a:pP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journey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system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technique</a:t>
            </a:r>
            <a:endParaRPr sz="1800">
              <a:latin typeface="Arial MT"/>
              <a:cs typeface="Arial MT"/>
            </a:endParaRPr>
          </a:p>
          <a:p>
            <a:pPr marL="104139" indent="-91440">
              <a:lnSpc>
                <a:spcPct val="100000"/>
              </a:lnSpc>
              <a:spcBef>
                <a:spcPts val="1610"/>
              </a:spcBef>
              <a:buClr>
                <a:srgbClr val="9BA8B7"/>
              </a:buClr>
              <a:buSzPct val="94444"/>
              <a:buChar char="•"/>
              <a:tabLst>
                <a:tab pos="104139" algn="l"/>
              </a:tabLst>
            </a:pP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roman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room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system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technique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205" y="2118611"/>
            <a:ext cx="229235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PHABET  TECHNIQUE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8334" y="157090"/>
            <a:ext cx="6687184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8450" algn="l"/>
              </a:tabLst>
            </a:pPr>
            <a:r>
              <a:rPr sz="1800" spc="-5" dirty="0">
                <a:latin typeface="Arial MT"/>
                <a:cs typeface="Arial MT"/>
              </a:rPr>
              <a:t>This technique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works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well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lists </a:t>
            </a:r>
            <a:r>
              <a:rPr sz="1800" dirty="0">
                <a:latin typeface="Arial MT"/>
                <a:cs typeface="Arial MT"/>
              </a:rPr>
              <a:t>of more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than</a:t>
            </a:r>
            <a:r>
              <a:rPr sz="1800" dirty="0">
                <a:latin typeface="Arial MT"/>
                <a:cs typeface="Arial MT"/>
              </a:rPr>
              <a:t> 9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10</a:t>
            </a:r>
            <a:r>
              <a:rPr sz="1800" spc="-5" dirty="0">
                <a:latin typeface="Arial MT"/>
                <a:cs typeface="Arial MT"/>
              </a:rPr>
              <a:t> items.</a:t>
            </a:r>
            <a:endParaRPr sz="1800">
              <a:latin typeface="Arial MT"/>
              <a:cs typeface="Arial MT"/>
            </a:endParaRPr>
          </a:p>
          <a:p>
            <a:pPr marL="298450" marR="5080" indent="-285750" algn="just">
              <a:lnSpc>
                <a:spcPct val="100000"/>
              </a:lnSpc>
              <a:buFont typeface="Wingdings"/>
              <a:buChar char=""/>
              <a:tabLst>
                <a:tab pos="298450" algn="l"/>
              </a:tabLst>
            </a:pPr>
            <a:r>
              <a:rPr sz="1800" spc="-5" dirty="0">
                <a:latin typeface="Arial MT"/>
                <a:cs typeface="Arial MT"/>
              </a:rPr>
              <a:t>With this system, instead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spc="-5" dirty="0">
                <a:latin typeface="Arial MT"/>
                <a:cs typeface="Arial MT"/>
              </a:rPr>
              <a:t>finding </a:t>
            </a:r>
            <a:r>
              <a:rPr sz="1800" dirty="0">
                <a:latin typeface="Arial MT"/>
                <a:cs typeface="Arial MT"/>
              </a:rPr>
              <a:t>a word </a:t>
            </a:r>
            <a:r>
              <a:rPr sz="1800" spc="-5" dirty="0">
                <a:latin typeface="Arial MT"/>
                <a:cs typeface="Arial MT"/>
              </a:rPr>
              <a:t>that rhymes with the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number, </a:t>
            </a:r>
            <a:r>
              <a:rPr sz="1800" dirty="0">
                <a:latin typeface="Arial MT"/>
                <a:cs typeface="Arial MT"/>
              </a:rPr>
              <a:t>you </a:t>
            </a:r>
            <a:r>
              <a:rPr sz="1800" spc="-5" dirty="0">
                <a:latin typeface="Arial MT"/>
                <a:cs typeface="Arial MT"/>
              </a:rPr>
              <a:t>associate the things </a:t>
            </a:r>
            <a:r>
              <a:rPr sz="1800" dirty="0">
                <a:latin typeface="Arial MT"/>
                <a:cs typeface="Arial MT"/>
              </a:rPr>
              <a:t>you want </a:t>
            </a:r>
            <a:r>
              <a:rPr sz="1800" spc="-5" dirty="0">
                <a:latin typeface="Arial MT"/>
                <a:cs typeface="Arial MT"/>
              </a:rPr>
              <a:t>to </a:t>
            </a:r>
            <a:r>
              <a:rPr sz="1800" dirty="0">
                <a:latin typeface="Arial MT"/>
                <a:cs typeface="Arial MT"/>
              </a:rPr>
              <a:t>remember </a:t>
            </a:r>
            <a:r>
              <a:rPr sz="1800" spc="-5" dirty="0">
                <a:latin typeface="Arial MT"/>
                <a:cs typeface="Arial MT"/>
              </a:rPr>
              <a:t>with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particular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letter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5" dirty="0">
                <a:latin typeface="Arial MT"/>
                <a:cs typeface="Arial MT"/>
              </a:rPr>
              <a:t> the </a:t>
            </a:r>
            <a:r>
              <a:rPr sz="1800" dirty="0">
                <a:latin typeface="Arial MT"/>
                <a:cs typeface="Arial MT"/>
              </a:rPr>
              <a:t>alphabet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from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 Z.</a:t>
            </a:r>
            <a:endParaRPr sz="1800">
              <a:latin typeface="Arial MT"/>
              <a:cs typeface="Arial MT"/>
            </a:endParaRPr>
          </a:p>
          <a:p>
            <a:pPr marL="298450" marR="71120" indent="-285750" algn="just">
              <a:lnSpc>
                <a:spcPct val="100000"/>
              </a:lnSpc>
              <a:buFont typeface="Wingdings"/>
              <a:buChar char=""/>
              <a:tabLst>
                <a:tab pos="298450" algn="l"/>
              </a:tabLst>
            </a:pPr>
            <a:r>
              <a:rPr sz="1800" spc="-5" dirty="0">
                <a:latin typeface="Arial MT"/>
                <a:cs typeface="Arial MT"/>
              </a:rPr>
              <a:t>This </a:t>
            </a:r>
            <a:r>
              <a:rPr sz="1800" dirty="0">
                <a:latin typeface="Arial MT"/>
                <a:cs typeface="Arial MT"/>
              </a:rPr>
              <a:t>is an </a:t>
            </a:r>
            <a:r>
              <a:rPr sz="1800" spc="-5" dirty="0">
                <a:latin typeface="Arial MT"/>
                <a:cs typeface="Arial MT"/>
              </a:rPr>
              <a:t>efficient </a:t>
            </a:r>
            <a:r>
              <a:rPr sz="1800" dirty="0">
                <a:latin typeface="Arial MT"/>
                <a:cs typeface="Arial MT"/>
              </a:rPr>
              <a:t>way </a:t>
            </a:r>
            <a:r>
              <a:rPr sz="1800" spc="-5" dirty="0">
                <a:latin typeface="Arial MT"/>
                <a:cs typeface="Arial MT"/>
              </a:rPr>
              <a:t>to </a:t>
            </a:r>
            <a:r>
              <a:rPr sz="1800" dirty="0">
                <a:latin typeface="Arial MT"/>
                <a:cs typeface="Arial MT"/>
              </a:rPr>
              <a:t>remember an ordered </a:t>
            </a:r>
            <a:r>
              <a:rPr sz="1800" spc="-5" dirty="0">
                <a:latin typeface="Arial MT"/>
                <a:cs typeface="Arial MT"/>
              </a:rPr>
              <a:t>list </a:t>
            </a:r>
            <a:r>
              <a:rPr sz="1800" dirty="0">
                <a:latin typeface="Arial MT"/>
                <a:cs typeface="Arial MT"/>
              </a:rPr>
              <a:t>of up </a:t>
            </a:r>
            <a:r>
              <a:rPr sz="1800" spc="-5" dirty="0">
                <a:latin typeface="Arial MT"/>
                <a:cs typeface="Arial MT"/>
              </a:rPr>
              <a:t>to </a:t>
            </a:r>
            <a:r>
              <a:rPr sz="1800" dirty="0">
                <a:latin typeface="Arial MT"/>
                <a:cs typeface="Arial MT"/>
              </a:rPr>
              <a:t>26 </a:t>
            </a:r>
            <a:r>
              <a:rPr sz="1800" spc="-4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items.</a:t>
            </a:r>
            <a:endParaRPr sz="1800">
              <a:latin typeface="Arial MT"/>
              <a:cs typeface="Arial MT"/>
            </a:endParaRPr>
          </a:p>
          <a:p>
            <a:pPr marL="361315" indent="-349250" algn="just">
              <a:lnSpc>
                <a:spcPct val="100000"/>
              </a:lnSpc>
              <a:buFont typeface="Wingdings"/>
              <a:buChar char=""/>
              <a:tabLst>
                <a:tab pos="361950" algn="l"/>
              </a:tabLst>
            </a:pPr>
            <a:r>
              <a:rPr sz="1800" spc="-5" dirty="0">
                <a:latin typeface="Arial MT"/>
                <a:cs typeface="Arial MT"/>
              </a:rPr>
              <a:t>See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example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below: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71072" y="1937766"/>
            <a:ext cx="7520940" cy="4920615"/>
            <a:chOff x="4671072" y="1937766"/>
            <a:chExt cx="7520940" cy="49206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1072" y="1937766"/>
              <a:ext cx="7520927" cy="49202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5382" y="2132076"/>
              <a:ext cx="7189456" cy="45118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758" y="2118611"/>
            <a:ext cx="341249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OURNE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SYS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EM  TECHNIQUE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1576" y="614153"/>
            <a:ext cx="6746240" cy="117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Font typeface="Wingdings"/>
              <a:buChar char=""/>
              <a:tabLst>
                <a:tab pos="159385" algn="l"/>
              </a:tabLst>
            </a:pPr>
            <a:r>
              <a:rPr sz="1600" spc="-5" dirty="0">
                <a:latin typeface="Arial MT"/>
                <a:cs typeface="Arial MT"/>
              </a:rPr>
              <a:t>This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system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is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used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by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associating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information</a:t>
            </a:r>
            <a:r>
              <a:rPr sz="1600" spc="40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with</a:t>
            </a:r>
            <a:r>
              <a:rPr sz="1600" spc="40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landmarks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on</a:t>
            </a:r>
            <a:r>
              <a:rPr sz="1600" spc="4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journey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that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you know well.</a:t>
            </a:r>
            <a:endParaRPr sz="1600">
              <a:latin typeface="Arial MT"/>
              <a:cs typeface="Arial MT"/>
            </a:endParaRPr>
          </a:p>
          <a:p>
            <a:pPr marL="104139" marR="6350" indent="-92075">
              <a:lnSpc>
                <a:spcPct val="100000"/>
              </a:lnSpc>
              <a:spcBef>
                <a:spcPts val="1405"/>
              </a:spcBef>
              <a:buClr>
                <a:srgbClr val="9BA8B7"/>
              </a:buClr>
              <a:buFont typeface="Wingdings"/>
              <a:buChar char=""/>
              <a:tabLst>
                <a:tab pos="163195" algn="l"/>
              </a:tabLst>
            </a:pPr>
            <a:r>
              <a:rPr sz="1600" spc="-5" dirty="0">
                <a:latin typeface="Arial MT"/>
                <a:cs typeface="Arial MT"/>
              </a:rPr>
              <a:t>example,</a:t>
            </a:r>
            <a:r>
              <a:rPr sz="1600" spc="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route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you</a:t>
            </a:r>
            <a:r>
              <a:rPr sz="1600" spc="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use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from</a:t>
            </a:r>
            <a:r>
              <a:rPr sz="1600" spc="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home</a:t>
            </a:r>
            <a:r>
              <a:rPr sz="1600" spc="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</a:t>
            </a:r>
            <a:r>
              <a:rPr sz="1600" spc="1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residence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school;</a:t>
            </a:r>
            <a:r>
              <a:rPr sz="1600" spc="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route </a:t>
            </a:r>
            <a:r>
              <a:rPr sz="1600" spc="-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you use 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front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door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when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you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up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every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morning.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1576" y="1945366"/>
            <a:ext cx="6747509" cy="191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715" indent="-92075" algn="just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Font typeface="Wingdings"/>
              <a:buChar char=""/>
              <a:tabLst>
                <a:tab pos="163195" algn="l"/>
              </a:tabLst>
            </a:pPr>
            <a:r>
              <a:rPr sz="1600" spc="-5" dirty="0">
                <a:latin typeface="Arial MT"/>
                <a:cs typeface="Arial MT"/>
              </a:rPr>
              <a:t>Once you are familiar with the technique, you may </a:t>
            </a:r>
            <a:r>
              <a:rPr sz="1600" dirty="0">
                <a:latin typeface="Arial MT"/>
                <a:cs typeface="Arial MT"/>
              </a:rPr>
              <a:t>be </a:t>
            </a:r>
            <a:r>
              <a:rPr sz="1600" spc="-5" dirty="0">
                <a:latin typeface="Arial MT"/>
                <a:cs typeface="Arial MT"/>
              </a:rPr>
              <a:t>able </a:t>
            </a:r>
            <a:r>
              <a:rPr sz="1600" dirty="0">
                <a:latin typeface="Arial MT"/>
                <a:cs typeface="Arial MT"/>
              </a:rPr>
              <a:t>to </a:t>
            </a:r>
            <a:r>
              <a:rPr sz="1600" spc="-5" dirty="0">
                <a:latin typeface="Arial MT"/>
                <a:cs typeface="Arial MT"/>
              </a:rPr>
              <a:t>create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imaginary journeys that fix in your mind and transform these journeys into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your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everyday school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work.</a:t>
            </a:r>
            <a:endParaRPr sz="1600">
              <a:latin typeface="Arial MT"/>
              <a:cs typeface="Arial MT"/>
            </a:endParaRPr>
          </a:p>
          <a:p>
            <a:pPr marL="104139" marR="5080" indent="-92075" algn="just">
              <a:lnSpc>
                <a:spcPct val="100000"/>
              </a:lnSpc>
              <a:spcBef>
                <a:spcPts val="1400"/>
              </a:spcBef>
              <a:buClr>
                <a:srgbClr val="9BA8B7"/>
              </a:buClr>
              <a:buFont typeface="Wingdings"/>
              <a:buChar char=""/>
              <a:tabLst>
                <a:tab pos="163195" algn="l"/>
              </a:tabLst>
            </a:pPr>
            <a:r>
              <a:rPr sz="1600" spc="-5" dirty="0">
                <a:latin typeface="Arial MT"/>
                <a:cs typeface="Arial MT"/>
              </a:rPr>
              <a:t>Example </a:t>
            </a:r>
            <a:r>
              <a:rPr sz="1600" dirty="0">
                <a:latin typeface="Arial MT"/>
                <a:cs typeface="Arial MT"/>
              </a:rPr>
              <a:t>of </a:t>
            </a:r>
            <a:r>
              <a:rPr sz="1600" spc="-5" dirty="0">
                <a:latin typeface="Arial MT"/>
                <a:cs typeface="Arial MT"/>
              </a:rPr>
              <a:t>school work, if you are doing calculations, </a:t>
            </a:r>
            <a:r>
              <a:rPr sz="1600" dirty="0">
                <a:latin typeface="Arial MT"/>
                <a:cs typeface="Arial MT"/>
              </a:rPr>
              <a:t>it </a:t>
            </a:r>
            <a:r>
              <a:rPr sz="1600" spc="-5" dirty="0">
                <a:latin typeface="Arial MT"/>
                <a:cs typeface="Arial MT"/>
              </a:rPr>
              <a:t>is important to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know the formula and elements that go onto </a:t>
            </a:r>
            <a:r>
              <a:rPr sz="1600" dirty="0">
                <a:latin typeface="Arial MT"/>
                <a:cs typeface="Arial MT"/>
              </a:rPr>
              <a:t>it. </a:t>
            </a:r>
            <a:r>
              <a:rPr sz="1600" spc="-5" dirty="0">
                <a:latin typeface="Arial MT"/>
                <a:cs typeface="Arial MT"/>
              </a:rPr>
              <a:t>The formula is </a:t>
            </a:r>
            <a:r>
              <a:rPr sz="1600" dirty="0">
                <a:latin typeface="Arial MT"/>
                <a:cs typeface="Arial MT"/>
              </a:rPr>
              <a:t>a </a:t>
            </a:r>
            <a:r>
              <a:rPr sz="1600" spc="-5" dirty="0">
                <a:latin typeface="Arial MT"/>
                <a:cs typeface="Arial MT"/>
              </a:rPr>
              <a:t>starting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point </a:t>
            </a:r>
            <a:r>
              <a:rPr sz="1600" dirty="0">
                <a:latin typeface="Arial MT"/>
                <a:cs typeface="Arial MT"/>
              </a:rPr>
              <a:t>of </a:t>
            </a:r>
            <a:r>
              <a:rPr sz="1600" spc="-5" dirty="0">
                <a:latin typeface="Arial MT"/>
                <a:cs typeface="Arial MT"/>
              </a:rPr>
              <a:t>your journey where you imagine your journey before you can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begin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with it.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1576" y="4008101"/>
            <a:ext cx="6746875" cy="142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 algn="just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Font typeface="Wingdings"/>
              <a:buChar char=""/>
              <a:tabLst>
                <a:tab pos="163195" algn="l"/>
              </a:tabLst>
            </a:pPr>
            <a:r>
              <a:rPr sz="1600" spc="-5" dirty="0">
                <a:latin typeface="Arial MT"/>
                <a:cs typeface="Arial MT"/>
              </a:rPr>
              <a:t>Same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applies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with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calculations,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once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you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start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with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formula,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automatically know the steps that you need to go through before the final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answer. </a:t>
            </a:r>
            <a:r>
              <a:rPr sz="1600" spc="-5" dirty="0">
                <a:latin typeface="Arial MT"/>
                <a:cs typeface="Arial MT"/>
              </a:rPr>
              <a:t>E.g if you are calculating break-even point or analysis, you will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know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elements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that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included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formula.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1600" dirty="0">
                <a:solidFill>
                  <a:srgbClr val="9BA8B7"/>
                </a:solidFill>
                <a:latin typeface="Wingdings"/>
                <a:cs typeface="Wingdings"/>
              </a:rPr>
              <a:t></a:t>
            </a:r>
            <a:endParaRPr sz="16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82" y="2118611"/>
            <a:ext cx="341249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OURNE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SYS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EM  TECHNIQUE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1977" y="143256"/>
            <a:ext cx="7074175" cy="65676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009" y="2118611"/>
            <a:ext cx="411416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ROMA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ROO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SYS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 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TECHNIQUE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5469" y="127591"/>
            <a:ext cx="7164705" cy="202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 indent="-147320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Font typeface="Wingdings"/>
              <a:buChar char=""/>
              <a:tabLst>
                <a:tab pos="160020" algn="l"/>
              </a:tabLst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This technique uses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location to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stimulate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your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Arial MT"/>
                <a:cs typeface="Arial MT"/>
              </a:rPr>
              <a:t>memory.</a:t>
            </a:r>
            <a:endParaRPr sz="1600">
              <a:latin typeface="Arial MT"/>
              <a:cs typeface="Arial MT"/>
            </a:endParaRPr>
          </a:p>
          <a:p>
            <a:pPr marL="103505" marR="5080" indent="-91440">
              <a:lnSpc>
                <a:spcPct val="100000"/>
              </a:lnSpc>
              <a:spcBef>
                <a:spcPts val="1405"/>
              </a:spcBef>
              <a:buClr>
                <a:srgbClr val="9BA8B7"/>
              </a:buClr>
              <a:buFont typeface="Wingdings"/>
              <a:buChar char=""/>
              <a:tabLst>
                <a:tab pos="160020" algn="l"/>
              </a:tabLst>
            </a:pPr>
            <a:r>
              <a:rPr sz="1600" spc="-9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use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this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technique,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imagine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a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room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that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know well,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such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as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your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sitting </a:t>
            </a:r>
            <a:r>
              <a:rPr sz="1600" spc="-4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room,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bedroom,</a:t>
            </a:r>
            <a:r>
              <a:rPr sz="16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office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classroom.</a:t>
            </a:r>
            <a:endParaRPr sz="1600">
              <a:latin typeface="Arial MT"/>
              <a:cs typeface="Arial MT"/>
            </a:endParaRPr>
          </a:p>
          <a:p>
            <a:pPr marL="163195" indent="-151130">
              <a:lnSpc>
                <a:spcPct val="100000"/>
              </a:lnSpc>
              <a:spcBef>
                <a:spcPts val="1400"/>
              </a:spcBef>
              <a:buClr>
                <a:srgbClr val="9BA8B7"/>
              </a:buClr>
              <a:buFont typeface="Wingdings"/>
              <a:buChar char=""/>
              <a:tabLst>
                <a:tab pos="163830" algn="l"/>
              </a:tabLst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Example, you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want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remember</a:t>
            </a:r>
            <a:r>
              <a:rPr sz="16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list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World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Arial MT"/>
                <a:cs typeface="Arial MT"/>
              </a:rPr>
              <a:t>War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I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war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poets:</a:t>
            </a:r>
            <a:endParaRPr sz="1600">
              <a:latin typeface="Arial MT"/>
              <a:cs typeface="Arial MT"/>
            </a:endParaRPr>
          </a:p>
          <a:p>
            <a:pPr marL="103505" marR="79375" indent="-91440">
              <a:lnSpc>
                <a:spcPct val="100000"/>
              </a:lnSpc>
              <a:spcBef>
                <a:spcPts val="1395"/>
              </a:spcBef>
              <a:buClr>
                <a:srgbClr val="9BA8B7"/>
              </a:buClr>
              <a:buFont typeface="Arial MT"/>
              <a:buChar char="•"/>
              <a:tabLst>
                <a:tab pos="161290" algn="l"/>
              </a:tabLst>
            </a:pPr>
            <a:r>
              <a:rPr sz="1600" i="1" spc="-5" dirty="0">
                <a:solidFill>
                  <a:srgbClr val="404040"/>
                </a:solidFill>
                <a:latin typeface="Arial"/>
                <a:cs typeface="Arial"/>
              </a:rPr>
              <a:t>Rupert</a:t>
            </a:r>
            <a:r>
              <a:rPr sz="1600" i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04040"/>
                </a:solidFill>
                <a:latin typeface="Arial"/>
                <a:cs typeface="Arial"/>
              </a:rPr>
              <a:t>Brooke,</a:t>
            </a:r>
            <a:r>
              <a:rPr sz="1600" i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04040"/>
                </a:solidFill>
                <a:latin typeface="Arial"/>
                <a:cs typeface="Arial"/>
              </a:rPr>
              <a:t>G.K.</a:t>
            </a:r>
            <a:r>
              <a:rPr sz="1600" i="1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04040"/>
                </a:solidFill>
                <a:latin typeface="Arial"/>
                <a:cs typeface="Arial"/>
              </a:rPr>
              <a:t>Chesterton,</a:t>
            </a:r>
            <a:r>
              <a:rPr sz="1600" i="1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404040"/>
                </a:solidFill>
                <a:latin typeface="Arial"/>
                <a:cs typeface="Arial"/>
              </a:rPr>
              <a:t>Walter</a:t>
            </a:r>
            <a:r>
              <a:rPr sz="1600" i="1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600" i="1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600"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04040"/>
                </a:solidFill>
                <a:latin typeface="Arial"/>
                <a:cs typeface="Arial"/>
              </a:rPr>
              <a:t>Mare,</a:t>
            </a:r>
            <a:r>
              <a:rPr sz="1600" i="1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04040"/>
                </a:solidFill>
                <a:latin typeface="Arial"/>
                <a:cs typeface="Arial"/>
              </a:rPr>
              <a:t>Robert</a:t>
            </a:r>
            <a:r>
              <a:rPr sz="1600" i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04040"/>
                </a:solidFill>
                <a:latin typeface="Arial"/>
                <a:cs typeface="Arial"/>
              </a:rPr>
              <a:t>Graves,</a:t>
            </a:r>
            <a:r>
              <a:rPr sz="1600" i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04040"/>
                </a:solidFill>
                <a:latin typeface="Arial"/>
                <a:cs typeface="Arial"/>
              </a:rPr>
              <a:t>Rudyard </a:t>
            </a:r>
            <a:r>
              <a:rPr sz="1600" i="1" spc="-4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04040"/>
                </a:solidFill>
                <a:latin typeface="Arial"/>
                <a:cs typeface="Arial"/>
              </a:rPr>
              <a:t>Kipling,</a:t>
            </a:r>
            <a:r>
              <a:rPr sz="16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04040"/>
                </a:solidFill>
                <a:latin typeface="Arial"/>
                <a:cs typeface="Arial"/>
              </a:rPr>
              <a:t>Wilfred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04040"/>
                </a:solidFill>
                <a:latin typeface="Arial"/>
                <a:cs typeface="Arial"/>
              </a:rPr>
              <a:t>Owen,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04040"/>
                </a:solidFill>
                <a:latin typeface="Arial"/>
                <a:cs typeface="Arial"/>
              </a:rPr>
              <a:t>Siegfried Sassoon,</a:t>
            </a:r>
            <a:r>
              <a:rPr sz="16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404040"/>
                </a:solidFill>
                <a:latin typeface="Arial"/>
                <a:cs typeface="Arial"/>
              </a:rPr>
              <a:t>W.B. </a:t>
            </a:r>
            <a:r>
              <a:rPr sz="1600" i="1" spc="-25" dirty="0">
                <a:solidFill>
                  <a:srgbClr val="404040"/>
                </a:solidFill>
                <a:latin typeface="Arial"/>
                <a:cs typeface="Arial"/>
              </a:rPr>
              <a:t>Yates.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8022" y="2466594"/>
            <a:ext cx="3347465" cy="26174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5978" y="2466594"/>
            <a:ext cx="3656075" cy="26052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1101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MT</vt:lpstr>
      <vt:lpstr>Calibri</vt:lpstr>
      <vt:lpstr>Franklin Gothic Medium</vt:lpstr>
      <vt:lpstr>Wingdings</vt:lpstr>
      <vt:lpstr>Office Theme</vt:lpstr>
      <vt:lpstr>PowerPoint Presentation</vt:lpstr>
      <vt:lpstr>This workshop is about seven ways to improve your  memory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JOURNEY SYSTEM  TECHNIQUE</vt:lpstr>
      <vt:lpstr>PowerPoint Presentation</vt:lpstr>
      <vt:lpstr>PowerPoint Presentation</vt:lpstr>
      <vt:lpstr>5 STEPS OF MIND MAPPING  TECHNIQUE</vt:lpstr>
      <vt:lpstr>PowerPoint Presentation</vt:lpstr>
      <vt:lpstr>5 STEPS OF MIND MAPPING  TECHNIQUE</vt:lpstr>
      <vt:lpstr>5 STEPS OF MIND MAPPING  TECHNIQUE</vt:lpstr>
      <vt:lpstr>5 STEPS OF MIND MAPPING  TECHNIQUE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Sirhayi, Zine, (Ms) (s216395070)</dc:creator>
  <cp:lastModifiedBy>Sirayi, Siyabonga (Mr)(SeSummerstrand South Campus))</cp:lastModifiedBy>
  <cp:revision>1</cp:revision>
  <dcterms:created xsi:type="dcterms:W3CDTF">2022-10-21T08:25:08Z</dcterms:created>
  <dcterms:modified xsi:type="dcterms:W3CDTF">2022-10-21T08:26:05Z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2021-10-28T00:00:00Z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2022-10-21T00:00:00Z</vt:filetime>
  </property>
</Properties>
</file>