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82" r:id="rId5"/>
    <p:sldId id="294" r:id="rId6"/>
    <p:sldId id="256" r:id="rId7"/>
    <p:sldId id="297" r:id="rId8"/>
    <p:sldId id="272" r:id="rId9"/>
    <p:sldId id="273" r:id="rId10"/>
    <p:sldId id="271" r:id="rId11"/>
    <p:sldId id="298" r:id="rId12"/>
    <p:sldId id="3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5EB73-0884-4200-BA6F-29D819688161}" type="datetimeFigureOut">
              <a:rPr lang="en-ZA" smtClean="0"/>
              <a:t>2022/04/27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65C6A-DA2F-42E9-BA6E-BD4EB507A72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737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65C6A-DA2F-42E9-BA6E-BD4EB507A72D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277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Good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65C6A-DA2F-42E9-BA6E-BD4EB507A72D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9443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Good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65C6A-DA2F-42E9-BA6E-BD4EB507A72D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422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65C6A-DA2F-42E9-BA6E-BD4EB507A72D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3094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65C6A-DA2F-42E9-BA6E-BD4EB507A72D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4134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65C6A-DA2F-42E9-BA6E-BD4EB507A72D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2976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65C6A-DA2F-42E9-BA6E-BD4EB507A72D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549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65C6A-DA2F-42E9-BA6E-BD4EB507A72D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605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19F4-44E8-44ED-B271-3B69FC18A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0E17D-3B1C-4837-A66A-DF8EBA6FB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46360-998F-4BB8-8E38-A29D0211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5F33-3047-41E3-B835-50BDDEB9D1F9}" type="datetimeFigureOut">
              <a:rPr lang="en-ZA" smtClean="0"/>
              <a:t>2022/04/27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ABE0A-7FBB-4681-8A36-AC6F1ADB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CFF2B-72F5-4265-8F17-DFACC040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255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5563-0BFB-4278-BF47-92103E3A1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19385-0700-44EF-BF47-38EE64653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4CC81-18C2-420F-AA89-A868B73A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5F33-3047-41E3-B835-50BDDEB9D1F9}" type="datetimeFigureOut">
              <a:rPr lang="en-ZA" smtClean="0"/>
              <a:t>2022/04/27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43320-1ACF-41FB-A192-84F3C7901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B78FC-258A-49F0-A234-7B650BB8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486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ACB624-EE0A-431B-A3F6-666D6C2DC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3B24E-2ADF-4D94-9EBB-454388C34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9EE08-4D8D-4318-BB43-17B3DCB94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5F33-3047-41E3-B835-50BDDEB9D1F9}" type="datetimeFigureOut">
              <a:rPr lang="en-ZA" smtClean="0"/>
              <a:t>2022/04/27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1E0F7-5B06-4701-9FE2-AF014095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FB0AF-0970-4149-A81E-EE85AB9F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6084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MU Title Slide">
    <p:bg>
      <p:bgPr>
        <a:solidFill>
          <a:srgbClr val="071B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5C5CAE87-370C-458E-824E-0E00431D5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85" y="1056218"/>
            <a:ext cx="3788833" cy="67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8476"/>
            <a:ext cx="10515600" cy="7579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venir LT 45 Book" panose="020B05030200000200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4360946"/>
            <a:ext cx="10515600" cy="4297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venir LT 45 Book" panose="020B05030200000200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38200" y="5018579"/>
            <a:ext cx="10515600" cy="3658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FEC000"/>
                </a:solidFill>
                <a:latin typeface="Avenir LT 45 Book" panose="020B05030200000200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38200" y="5472359"/>
            <a:ext cx="10515600" cy="365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EC000"/>
                </a:solidFill>
                <a:latin typeface="Avenir LT 45 Book" panose="020B05030200000200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838200" y="5926140"/>
            <a:ext cx="10515600" cy="435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venir LT 45 Book" panose="020B05030200000200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616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DF7C-F8C2-4258-9333-DA0B0C6E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CDEF4-524E-4BA2-BDAF-ACB75D68E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43155-BED4-407E-96AA-8844F0F7E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5F33-3047-41E3-B835-50BDDEB9D1F9}" type="datetimeFigureOut">
              <a:rPr lang="en-ZA" smtClean="0"/>
              <a:t>2022/04/27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A0423-29CC-409C-9D42-C1660050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AFDE1-7DE0-425C-AD42-B85E1773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09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9AC3F-3E37-4F69-8768-BBDB25D1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44F60-30C8-45BA-8F5C-CF24FEE3D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F13E9-3891-4070-B35B-3C198B51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5F33-3047-41E3-B835-50BDDEB9D1F9}" type="datetimeFigureOut">
              <a:rPr lang="en-ZA" smtClean="0"/>
              <a:t>2022/04/27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BDE72-5B21-438E-9B96-12D48EAB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80255-253E-4643-AEBF-276436AE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131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584C9-1C93-4893-9605-77C80D47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B3243-229A-466E-8606-D8FEF1076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64061-BEF9-408A-81C2-7BE34AE3F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44B58-8B39-4C0A-93AB-0764856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5F33-3047-41E3-B835-50BDDEB9D1F9}" type="datetimeFigureOut">
              <a:rPr lang="en-ZA" smtClean="0"/>
              <a:t>2022/04/27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56BFC-F3E5-4FCC-88FA-B0ED7081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3F37D-7D98-4185-8708-41466484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461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9F30-0327-48C6-B950-BB2084B50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2EC93-4E5D-4F73-9EB3-34079EC69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227AE-C0A2-47A2-97FA-40111808A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11EEB4-A103-4778-983B-0A0B8ACE4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F2B66D-FB86-4604-B99C-FEC14A9BB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EA02C2-BDB0-4AB9-A639-E9098BD6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5F33-3047-41E3-B835-50BDDEB9D1F9}" type="datetimeFigureOut">
              <a:rPr lang="en-ZA" smtClean="0"/>
              <a:t>2022/04/27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AF991E-F3E0-4BD3-B490-BD80993F5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FBBF3-A3E8-4F49-86BB-9BE07B09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35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E8ECC-9F4B-4E9F-AA16-D024071E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3FC9CC-CC88-4FA0-B887-26BB5935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5F33-3047-41E3-B835-50BDDEB9D1F9}" type="datetimeFigureOut">
              <a:rPr lang="en-ZA" smtClean="0"/>
              <a:t>2022/04/27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68AB8-CBFE-4D17-85B8-5EA676202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887A25-3221-4C38-BB80-3F372960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091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E9155-D585-42CB-A29D-117C51AED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5F33-3047-41E3-B835-50BDDEB9D1F9}" type="datetimeFigureOut">
              <a:rPr lang="en-ZA" smtClean="0"/>
              <a:t>2022/04/27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58C9C2-7625-4AFE-9FC1-99F64C39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A0D58-4C4C-45F5-AB66-846ED81C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932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3533-20DB-4297-BAB0-ABDF1581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BA3B2-4374-455A-B446-CE49A8F0C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CABF0-48AD-4E5F-927D-D72D26A5D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8EB1B-7A40-4BF8-81C9-522B3D73F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5F33-3047-41E3-B835-50BDDEB9D1F9}" type="datetimeFigureOut">
              <a:rPr lang="en-ZA" smtClean="0"/>
              <a:t>2022/04/27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7865C-C902-4F8D-96F2-D9BB803E2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45E55-FDE7-4158-96F2-9C3C5B2D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653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9620-3D03-484E-A213-C3DF1F497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E1F888-9D69-42BB-80E2-A6659B456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3CFF0-C091-4B72-B966-669C64D1D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DB6FA-EA00-4719-91F4-7CFE26FC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5F33-3047-41E3-B835-50BDDEB9D1F9}" type="datetimeFigureOut">
              <a:rPr lang="en-ZA" smtClean="0"/>
              <a:t>2022/04/27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10041-9C8C-4AB5-B34A-39964752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D1130-50C4-4932-B73F-F61F7824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083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CA806C-032A-44B0-A894-D3D6E894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395C5-E224-4BC7-94E4-18A94B1D0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914B7-A6EA-4075-BF5D-51DCF4646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75F33-3047-41E3-B835-50BDDEB9D1F9}" type="datetimeFigureOut">
              <a:rPr lang="en-ZA" smtClean="0"/>
              <a:t>2022/04/27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C42BF-11B1-4009-98DF-AA5D34CEC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7CBF8-0451-4F74-8230-E09DC519C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983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iyabonga.Sirayi@mandela.ac.za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7410" name="Picture 6">
            <a:extLst>
              <a:ext uri="{FF2B5EF4-FFF2-40B4-BE49-F238E27FC236}">
                <a16:creationId xmlns:a16="http://schemas.microsoft.com/office/drawing/2014/main" id="{4E49ABFF-840C-4DC7-AA6A-914FF4365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73138"/>
            <a:ext cx="5300663" cy="2951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36F669B9-6554-468B-902C-4A92BD10A73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2063" y="973138"/>
            <a:ext cx="4878388" cy="2951163"/>
          </a:xfrm>
          <a:prstGeom prst="rect">
            <a:avLst/>
          </a:prstGeom>
        </p:spPr>
      </p:pic>
      <p:sp>
        <p:nvSpPr>
          <p:cNvPr id="17411" name="Title 1">
            <a:extLst>
              <a:ext uri="{FF2B5EF4-FFF2-40B4-BE49-F238E27FC236}">
                <a16:creationId xmlns:a16="http://schemas.microsoft.com/office/drawing/2014/main" id="{26AA2D31-3CF5-4120-9007-962DF5289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824" y="4379976"/>
            <a:ext cx="8147304" cy="1069848"/>
          </a:xfrm>
          <a:solidFill>
            <a:srgbClr val="FFFFFF"/>
          </a:solidFill>
          <a:ln w="31750" cap="sq">
            <a:solidFill>
              <a:srgbClr val="5E5E52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200" kern="120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TIME MANAGEMENT</a:t>
            </a:r>
            <a:br>
              <a:rPr lang="en-US" altLang="en-US" sz="2200" kern="120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en-US" altLang="en-US" sz="2200" kern="120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BY </a:t>
            </a:r>
            <a:br>
              <a:rPr lang="en-US" altLang="en-US" sz="2200" kern="120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en-US" altLang="en-US" sz="2200" kern="120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MR S SIRAYI (ACADEMIC ADVISOR AND LECTURER)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23A8F-D5FD-41B2-97EE-B566F516D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55"/>
            <a:ext cx="10548730" cy="668214"/>
          </a:xfrm>
        </p:spPr>
        <p:txBody>
          <a:bodyPr>
            <a:noAutofit/>
          </a:bodyPr>
          <a:lstStyle/>
          <a:p>
            <a:r>
              <a:rPr lang="en-ZA" sz="4800" b="1" dirty="0"/>
              <a:t> Workshop content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BD92D-0E5E-4CD4-8B13-BEF04473C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1" y="1004512"/>
            <a:ext cx="11526714" cy="4657242"/>
          </a:xfrm>
        </p:spPr>
        <p:txBody>
          <a:bodyPr>
            <a:noAutofit/>
          </a:bodyPr>
          <a:lstStyle/>
          <a:p>
            <a:pPr marL="298450" indent="-285750" algn="l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lang="en-ZA" sz="2000" b="1" dirty="0">
                <a:latin typeface="Arial"/>
                <a:cs typeface="Arial"/>
              </a:rPr>
              <a:t>After</a:t>
            </a:r>
            <a:r>
              <a:rPr lang="en-ZA" sz="2000" b="1" spc="-10" dirty="0">
                <a:latin typeface="Arial"/>
                <a:cs typeface="Arial"/>
              </a:rPr>
              <a:t> </a:t>
            </a:r>
            <a:r>
              <a:rPr lang="en-ZA" sz="2000" b="1" spc="-5" dirty="0">
                <a:latin typeface="Arial"/>
                <a:cs typeface="Arial"/>
              </a:rPr>
              <a:t>learning</a:t>
            </a:r>
            <a:r>
              <a:rPr lang="en-ZA" sz="2000" b="1" spc="5" dirty="0">
                <a:latin typeface="Arial"/>
                <a:cs typeface="Arial"/>
              </a:rPr>
              <a:t> </a:t>
            </a:r>
            <a:r>
              <a:rPr lang="en-ZA" sz="2000" b="1" spc="-5" dirty="0">
                <a:latin typeface="Arial"/>
                <a:cs typeface="Arial"/>
              </a:rPr>
              <a:t>time</a:t>
            </a:r>
            <a:r>
              <a:rPr lang="en-ZA" sz="2000" b="1" dirty="0">
                <a:latin typeface="Arial"/>
                <a:cs typeface="Arial"/>
              </a:rPr>
              <a:t> </a:t>
            </a:r>
            <a:r>
              <a:rPr lang="en-ZA" sz="2000" b="1" spc="-5" dirty="0">
                <a:latin typeface="Arial"/>
                <a:cs typeface="Arial"/>
              </a:rPr>
              <a:t>management, students</a:t>
            </a:r>
            <a:r>
              <a:rPr lang="en-ZA" sz="2000" b="1" dirty="0">
                <a:latin typeface="Arial"/>
                <a:cs typeface="Arial"/>
              </a:rPr>
              <a:t> </a:t>
            </a:r>
            <a:r>
              <a:rPr lang="en-ZA" sz="2000" b="1" spc="-5" dirty="0">
                <a:latin typeface="Arial"/>
                <a:cs typeface="Arial"/>
              </a:rPr>
              <a:t>should</a:t>
            </a:r>
            <a:r>
              <a:rPr lang="en-ZA" sz="2000" b="1" spc="10" dirty="0">
                <a:latin typeface="Arial"/>
                <a:cs typeface="Arial"/>
              </a:rPr>
              <a:t> </a:t>
            </a:r>
            <a:r>
              <a:rPr lang="en-ZA" sz="2000" b="1" spc="-5" dirty="0">
                <a:latin typeface="Arial"/>
                <a:cs typeface="Arial"/>
              </a:rPr>
              <a:t>be</a:t>
            </a:r>
            <a:r>
              <a:rPr lang="en-ZA" sz="2000" b="1" dirty="0">
                <a:latin typeface="Arial"/>
                <a:cs typeface="Arial"/>
              </a:rPr>
              <a:t> </a:t>
            </a:r>
            <a:r>
              <a:rPr lang="en-ZA" sz="2000" b="1" spc="-5" dirty="0">
                <a:latin typeface="Arial"/>
                <a:cs typeface="Arial"/>
              </a:rPr>
              <a:t>able</a:t>
            </a:r>
            <a:r>
              <a:rPr lang="en-ZA" sz="2000" b="1" spc="10" dirty="0">
                <a:latin typeface="Arial"/>
                <a:cs typeface="Arial"/>
              </a:rPr>
              <a:t> </a:t>
            </a:r>
            <a:r>
              <a:rPr lang="en-ZA" sz="2000" b="1" spc="-5" dirty="0">
                <a:latin typeface="Arial"/>
                <a:cs typeface="Arial"/>
              </a:rPr>
              <a:t>to:</a:t>
            </a:r>
            <a:endParaRPr lang="en-ZA" sz="2000" dirty="0">
              <a:latin typeface="Arial"/>
              <a:cs typeface="Arial"/>
            </a:endParaRPr>
          </a:p>
          <a:p>
            <a:pPr marL="298450" indent="-285750" algn="l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lang="en-ZA" sz="2000" spc="-5" dirty="0">
                <a:latin typeface="Arial MT"/>
                <a:cs typeface="Arial MT"/>
              </a:rPr>
              <a:t>Identify distractions</a:t>
            </a:r>
            <a:r>
              <a:rPr lang="en-ZA" sz="2000" spc="-10" dirty="0">
                <a:latin typeface="Arial MT"/>
                <a:cs typeface="Arial MT"/>
              </a:rPr>
              <a:t> </a:t>
            </a:r>
            <a:r>
              <a:rPr lang="en-ZA" sz="2000" dirty="0">
                <a:latin typeface="Arial MT"/>
                <a:cs typeface="Arial MT"/>
              </a:rPr>
              <a:t>and</a:t>
            </a:r>
            <a:r>
              <a:rPr lang="en-ZA" sz="2000" spc="-10" dirty="0">
                <a:latin typeface="Arial MT"/>
                <a:cs typeface="Arial MT"/>
              </a:rPr>
              <a:t> </a:t>
            </a:r>
            <a:r>
              <a:rPr lang="en-ZA" sz="2000" spc="-5" dirty="0">
                <a:latin typeface="Arial MT"/>
                <a:cs typeface="Arial MT"/>
              </a:rPr>
              <a:t>solutions</a:t>
            </a:r>
            <a:endParaRPr lang="en-ZA" sz="2000" dirty="0">
              <a:latin typeface="Arial MT"/>
              <a:cs typeface="Arial MT"/>
            </a:endParaRPr>
          </a:p>
          <a:p>
            <a:pPr marL="298450" indent="-285750" algn="l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lang="en-ZA" sz="2000" spc="-5" dirty="0">
                <a:latin typeface="Arial MT"/>
                <a:cs typeface="Arial MT"/>
              </a:rPr>
              <a:t>Get organized</a:t>
            </a:r>
            <a:r>
              <a:rPr lang="en-ZA" sz="2000" spc="-20" dirty="0">
                <a:latin typeface="Arial MT"/>
                <a:cs typeface="Arial MT"/>
              </a:rPr>
              <a:t> </a:t>
            </a:r>
            <a:r>
              <a:rPr lang="en-ZA" sz="2000" spc="-5" dirty="0">
                <a:latin typeface="Arial MT"/>
                <a:cs typeface="Arial MT"/>
              </a:rPr>
              <a:t>with</a:t>
            </a:r>
            <a:r>
              <a:rPr lang="en-ZA" sz="2000" spc="-10" dirty="0">
                <a:latin typeface="Arial MT"/>
                <a:cs typeface="Arial MT"/>
              </a:rPr>
              <a:t> </a:t>
            </a:r>
            <a:r>
              <a:rPr lang="en-ZA" sz="2000" spc="-5" dirty="0">
                <a:latin typeface="Arial MT"/>
                <a:cs typeface="Arial MT"/>
              </a:rPr>
              <a:t>their</a:t>
            </a:r>
            <a:r>
              <a:rPr lang="en-ZA" sz="2000" spc="-10" dirty="0">
                <a:latin typeface="Arial MT"/>
                <a:cs typeface="Arial MT"/>
              </a:rPr>
              <a:t> </a:t>
            </a:r>
            <a:r>
              <a:rPr lang="en-ZA" sz="2000" dirty="0">
                <a:latin typeface="Arial MT"/>
                <a:cs typeface="Arial MT"/>
              </a:rPr>
              <a:t>work</a:t>
            </a:r>
          </a:p>
          <a:p>
            <a:pPr marL="298450" indent="-285750" algn="l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lang="en-ZA" sz="2000" spc="-100" dirty="0">
                <a:latin typeface="Arial MT"/>
                <a:cs typeface="Arial MT"/>
              </a:rPr>
              <a:t>To</a:t>
            </a:r>
            <a:r>
              <a:rPr lang="en-ZA" sz="2000" spc="-20" dirty="0">
                <a:latin typeface="Arial MT"/>
                <a:cs typeface="Arial MT"/>
              </a:rPr>
              <a:t> </a:t>
            </a:r>
            <a:r>
              <a:rPr lang="en-ZA" sz="2000" dirty="0">
                <a:latin typeface="Arial MT"/>
                <a:cs typeface="Arial MT"/>
              </a:rPr>
              <a:t>work</a:t>
            </a:r>
            <a:r>
              <a:rPr lang="en-ZA" sz="2000" spc="-15" dirty="0">
                <a:latin typeface="Arial MT"/>
                <a:cs typeface="Arial MT"/>
              </a:rPr>
              <a:t> </a:t>
            </a:r>
            <a:r>
              <a:rPr lang="en-ZA" sz="2000" spc="-5" dirty="0">
                <a:latin typeface="Arial MT"/>
                <a:cs typeface="Arial MT"/>
              </a:rPr>
              <a:t>with</a:t>
            </a:r>
            <a:r>
              <a:rPr lang="en-ZA" sz="2000" spc="-20" dirty="0">
                <a:latin typeface="Arial MT"/>
                <a:cs typeface="Arial MT"/>
              </a:rPr>
              <a:t> </a:t>
            </a:r>
            <a:r>
              <a:rPr lang="en-ZA" sz="2000" spc="-5" dirty="0">
                <a:latin typeface="Arial MT"/>
                <a:cs typeface="Arial MT"/>
              </a:rPr>
              <a:t>5-step</a:t>
            </a:r>
            <a:r>
              <a:rPr lang="en-ZA" sz="2000" spc="-20" dirty="0">
                <a:latin typeface="Arial MT"/>
                <a:cs typeface="Arial MT"/>
              </a:rPr>
              <a:t> </a:t>
            </a:r>
            <a:r>
              <a:rPr lang="en-ZA" sz="2000" dirty="0">
                <a:latin typeface="Arial MT"/>
                <a:cs typeface="Arial MT"/>
              </a:rPr>
              <a:t>plan</a:t>
            </a:r>
          </a:p>
          <a:p>
            <a:pPr marL="298450" indent="-285750" algn="l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lang="en-ZA" sz="2000" spc="-5" dirty="0">
                <a:latin typeface="Arial MT"/>
                <a:cs typeface="Arial MT"/>
              </a:rPr>
              <a:t>Create</a:t>
            </a:r>
            <a:r>
              <a:rPr lang="en-ZA" sz="2000" spc="-20" dirty="0">
                <a:latin typeface="Arial MT"/>
                <a:cs typeface="Arial MT"/>
              </a:rPr>
              <a:t> </a:t>
            </a:r>
            <a:r>
              <a:rPr lang="en-ZA" sz="2000" dirty="0">
                <a:latin typeface="Arial MT"/>
                <a:cs typeface="Arial MT"/>
              </a:rPr>
              <a:t>a</a:t>
            </a:r>
            <a:r>
              <a:rPr lang="en-ZA" sz="2000" spc="-10" dirty="0">
                <a:latin typeface="Arial MT"/>
                <a:cs typeface="Arial MT"/>
              </a:rPr>
              <a:t> </a:t>
            </a:r>
            <a:r>
              <a:rPr lang="en-ZA" sz="2000" spc="-5" dirty="0">
                <a:latin typeface="Arial MT"/>
                <a:cs typeface="Arial MT"/>
              </a:rPr>
              <a:t>time</a:t>
            </a:r>
            <a:r>
              <a:rPr lang="en-ZA" sz="2000" spc="-10" dirty="0">
                <a:latin typeface="Arial MT"/>
                <a:cs typeface="Arial MT"/>
              </a:rPr>
              <a:t> </a:t>
            </a:r>
            <a:r>
              <a:rPr lang="en-ZA" sz="2000" spc="-5" dirty="0">
                <a:latin typeface="Arial MT"/>
                <a:cs typeface="Arial MT"/>
              </a:rPr>
              <a:t>schedule</a:t>
            </a:r>
            <a:endParaRPr lang="en-ZA" sz="2000" dirty="0">
              <a:latin typeface="Arial MT"/>
              <a:cs typeface="Arial MT"/>
            </a:endParaRPr>
          </a:p>
          <a:p>
            <a:pPr marL="298450" indent="-285750" algn="l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lang="en-ZA" sz="2000" spc="-5" dirty="0">
                <a:latin typeface="Arial MT"/>
                <a:cs typeface="Arial MT"/>
              </a:rPr>
              <a:t>Apply</a:t>
            </a:r>
            <a:r>
              <a:rPr lang="en-ZA" sz="2000" spc="-10" dirty="0">
                <a:latin typeface="Arial MT"/>
                <a:cs typeface="Arial MT"/>
              </a:rPr>
              <a:t> </a:t>
            </a:r>
            <a:r>
              <a:rPr lang="en-ZA" sz="2000" spc="-5" dirty="0">
                <a:latin typeface="Arial MT"/>
                <a:cs typeface="Arial MT"/>
              </a:rPr>
              <a:t>the</a:t>
            </a:r>
            <a:r>
              <a:rPr lang="en-ZA" sz="2000" dirty="0">
                <a:latin typeface="Arial MT"/>
                <a:cs typeface="Arial MT"/>
              </a:rPr>
              <a:t> </a:t>
            </a:r>
            <a:r>
              <a:rPr lang="en-ZA" sz="2000" dirty="0" err="1">
                <a:latin typeface="Arial MT"/>
                <a:cs typeface="Arial MT"/>
              </a:rPr>
              <a:t>promodoro</a:t>
            </a:r>
            <a:r>
              <a:rPr lang="en-ZA" sz="2000" spc="-10" dirty="0">
                <a:latin typeface="Arial MT"/>
                <a:cs typeface="Arial MT"/>
              </a:rPr>
              <a:t> </a:t>
            </a:r>
            <a:r>
              <a:rPr lang="en-ZA" sz="2000" spc="-5" dirty="0">
                <a:latin typeface="Arial MT"/>
                <a:cs typeface="Arial MT"/>
              </a:rPr>
              <a:t>technique</a:t>
            </a:r>
            <a:r>
              <a:rPr lang="en-ZA" sz="2000" spc="-10" dirty="0">
                <a:latin typeface="Arial MT"/>
                <a:cs typeface="Arial MT"/>
              </a:rPr>
              <a:t> </a:t>
            </a:r>
            <a:r>
              <a:rPr lang="en-ZA" sz="2000" spc="-5" dirty="0">
                <a:latin typeface="Arial MT"/>
                <a:cs typeface="Arial MT"/>
              </a:rPr>
              <a:t>to their</a:t>
            </a:r>
            <a:r>
              <a:rPr lang="en-ZA" sz="2000" dirty="0">
                <a:latin typeface="Arial MT"/>
                <a:cs typeface="Arial MT"/>
              </a:rPr>
              <a:t> </a:t>
            </a:r>
            <a:r>
              <a:rPr lang="en-ZA" sz="2000" spc="-5" dirty="0">
                <a:latin typeface="Arial MT"/>
                <a:cs typeface="Arial MT"/>
              </a:rPr>
              <a:t>studies</a:t>
            </a:r>
            <a:endParaRPr lang="en-ZA" sz="2000" dirty="0"/>
          </a:p>
          <a:p>
            <a:pPr algn="l"/>
            <a:endParaRPr lang="en-ZA" sz="2000" dirty="0"/>
          </a:p>
          <a:p>
            <a:pPr algn="l"/>
            <a:endParaRPr lang="en-ZA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ZA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6B128-1B8A-41AF-8965-9F7D449F8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7" y="5987142"/>
            <a:ext cx="12128223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4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23A8F-D5FD-41B2-97EE-B566F516D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1750" y="138954"/>
            <a:ext cx="8693426" cy="681178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Distractions vs Solutions </a:t>
            </a:r>
            <a:endParaRPr lang="en-ZA" sz="4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235C82-2FF6-4BBD-9B2D-D7472095C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7" y="5965371"/>
            <a:ext cx="12128223" cy="892629"/>
          </a:xfrm>
          <a:prstGeom prst="rect">
            <a:avLst/>
          </a:prstGeom>
        </p:spPr>
      </p:pic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B469BCBA-D52E-452C-B5CE-224B665A8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019371"/>
              </p:ext>
            </p:extLst>
          </p:nvPr>
        </p:nvGraphicFramePr>
        <p:xfrm>
          <a:off x="619437" y="820132"/>
          <a:ext cx="9976291" cy="52200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0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5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DISTRACTIONS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8B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SOLUTIONS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4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Random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web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surfing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0E6"/>
                    </a:solidFill>
                  </a:tcPr>
                </a:tc>
                <a:tc>
                  <a:txBody>
                    <a:bodyPr/>
                    <a:lstStyle/>
                    <a:p>
                      <a:pPr marL="376555" marR="559435" indent="-285750">
                        <a:lnSpc>
                          <a:spcPct val="100000"/>
                        </a:lnSpc>
                        <a:spcBef>
                          <a:spcPts val="310"/>
                        </a:spcBef>
                        <a:buFont typeface="Wingdings"/>
                        <a:buChar char="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When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doing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school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work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or </a:t>
                      </a:r>
                      <a:r>
                        <a:rPr sz="1800" spc="-48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studying: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  <a:p>
                      <a:pPr marL="376555" indent="-286385">
                        <a:lnSpc>
                          <a:spcPct val="100000"/>
                        </a:lnSpc>
                        <a:buChar char="•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Unplug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your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internet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cable</a:t>
                      </a:r>
                    </a:p>
                    <a:p>
                      <a:pPr marL="376555" indent="-286385">
                        <a:lnSpc>
                          <a:spcPct val="100000"/>
                        </a:lnSpc>
                        <a:buChar char="•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Disable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your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Wi-Fi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03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45" dirty="0">
                          <a:latin typeface="Franklin Gothic Medium"/>
                          <a:cs typeface="Franklin Gothic Medium"/>
                        </a:rPr>
                        <a:t>Playing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video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35" dirty="0">
                          <a:latin typeface="Franklin Gothic Medium"/>
                          <a:cs typeface="Franklin Gothic Medium"/>
                        </a:rPr>
                        <a:t>games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L="376555" indent="-286385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Wingdings"/>
                        <a:buChar char="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800" spc="-65" dirty="0">
                          <a:latin typeface="Franklin Gothic Medium"/>
                          <a:cs typeface="Franklin Gothic Medium"/>
                        </a:rPr>
                        <a:t>To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avoid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30" dirty="0">
                          <a:latin typeface="Franklin Gothic Medium"/>
                          <a:cs typeface="Franklin Gothic Medium"/>
                        </a:rPr>
                        <a:t>temptations: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  <a:p>
                      <a:pPr marL="376555" indent="-28638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Study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at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 the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public library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  <a:p>
                      <a:pPr marL="376555" indent="-28638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Study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at your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university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  <a:p>
                      <a:pPr marL="376555" marR="86360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800" spc="-30" dirty="0">
                          <a:latin typeface="Franklin Gothic Medium"/>
                          <a:cs typeface="Franklin Gothic Medium"/>
                        </a:rPr>
                        <a:t>If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30" dirty="0">
                          <a:latin typeface="Franklin Gothic Medium"/>
                          <a:cs typeface="Franklin Gothic Medium"/>
                        </a:rPr>
                        <a:t>it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is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cellphone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40" dirty="0">
                          <a:latin typeface="Franklin Gothic Medium"/>
                          <a:cs typeface="Franklin Gothic Medium"/>
                        </a:rPr>
                        <a:t>game,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uninstall </a:t>
                      </a:r>
                      <a:r>
                        <a:rPr sz="1800" spc="-434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30" dirty="0">
                          <a:latin typeface="Franklin Gothic Medium"/>
                          <a:cs typeface="Franklin Gothic Medium"/>
                        </a:rPr>
                        <a:t>it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03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Cellphone</a:t>
                      </a:r>
                      <a:r>
                        <a:rPr sz="18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distraction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0E6"/>
                    </a:solidFill>
                  </a:tcPr>
                </a:tc>
                <a:tc>
                  <a:txBody>
                    <a:bodyPr/>
                    <a:lstStyle/>
                    <a:p>
                      <a:pPr marL="376555" marR="187960" indent="-285750" algn="just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Wingdings"/>
                        <a:buChar char=""/>
                        <a:tabLst>
                          <a:tab pos="377190" algn="l"/>
                        </a:tabLst>
                      </a:pPr>
                      <a:r>
                        <a:rPr sz="1800" spc="-65" dirty="0">
                          <a:latin typeface="Franklin Gothic Medium"/>
                          <a:cs typeface="Franklin Gothic Medium"/>
                        </a:rPr>
                        <a:t>To 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avoid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being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distracted </a:t>
                      </a:r>
                      <a:r>
                        <a:rPr sz="1800" spc="-45" dirty="0">
                          <a:latin typeface="Franklin Gothic Medium"/>
                          <a:cs typeface="Franklin Gothic Medium"/>
                        </a:rPr>
                        <a:t>by 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your </a:t>
                      </a:r>
                      <a:r>
                        <a:rPr sz="1800" spc="-434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phone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during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 school</a:t>
                      </a:r>
                      <a:r>
                        <a:rPr sz="18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35" dirty="0">
                          <a:latin typeface="Franklin Gothic Medium"/>
                          <a:cs typeface="Franklin Gothic Medium"/>
                        </a:rPr>
                        <a:t>work: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  <a:p>
                      <a:pPr marL="376555" marR="693420" indent="-285750" algn="just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190" algn="l"/>
                        </a:tabLst>
                      </a:pP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Keep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yourself </a:t>
                      </a:r>
                      <a:r>
                        <a:rPr sz="1800" spc="-30" dirty="0">
                          <a:latin typeface="Franklin Gothic Medium"/>
                          <a:cs typeface="Franklin Gothic Medium"/>
                        </a:rPr>
                        <a:t>logged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out 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of </a:t>
                      </a:r>
                      <a:r>
                        <a:rPr sz="1800" spc="-434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social </a:t>
                      </a:r>
                      <a:r>
                        <a:rPr sz="1800" spc="-25" dirty="0">
                          <a:latin typeface="Franklin Gothic Medium"/>
                          <a:cs typeface="Franklin Gothic Medium"/>
                        </a:rPr>
                        <a:t>media, </a:t>
                      </a: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and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switch </a:t>
                      </a:r>
                      <a:r>
                        <a:rPr sz="1800" spc="-40" dirty="0">
                          <a:latin typeface="Franklin Gothic Medium"/>
                          <a:cs typeface="Franklin Gothic Medium"/>
                        </a:rPr>
                        <a:t>to </a:t>
                      </a:r>
                      <a:r>
                        <a:rPr sz="1800" spc="-434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airplane </a:t>
                      </a:r>
                      <a:r>
                        <a:rPr sz="1800" spc="-35" dirty="0">
                          <a:latin typeface="Franklin Gothic Medium"/>
                          <a:cs typeface="Franklin Gothic Medium"/>
                        </a:rPr>
                        <a:t>mode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E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10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23A8F-D5FD-41B2-97EE-B566F516D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150" y="138954"/>
            <a:ext cx="9334026" cy="700032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Golden tips to avoid distractions </a:t>
            </a:r>
            <a:endParaRPr lang="en-ZA" sz="4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235C82-2FF6-4BBD-9B2D-D7472095C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7" y="5965371"/>
            <a:ext cx="12128223" cy="892629"/>
          </a:xfrm>
          <a:prstGeom prst="rect">
            <a:avLst/>
          </a:prstGeom>
        </p:spPr>
      </p:pic>
      <p:pic>
        <p:nvPicPr>
          <p:cNvPr id="10" name="object 3">
            <a:extLst>
              <a:ext uri="{FF2B5EF4-FFF2-40B4-BE49-F238E27FC236}">
                <a16:creationId xmlns:a16="http://schemas.microsoft.com/office/drawing/2014/main" id="{ADA4585C-2B8B-4FBF-BE05-6B53A39B6EE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150" y="933610"/>
            <a:ext cx="8693426" cy="527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19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23A8F-D5FD-41B2-97EE-B566F516D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77" y="167055"/>
            <a:ext cx="10965583" cy="668214"/>
          </a:xfrm>
        </p:spPr>
        <p:txBody>
          <a:bodyPr>
            <a:noAutofit/>
          </a:bodyPr>
          <a:lstStyle/>
          <a:p>
            <a:r>
              <a:rPr lang="en-ZA" sz="4800" b="1" dirty="0"/>
              <a:t> Getting organised with your school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6B128-1B8A-41AF-8965-9F7D449F8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7" y="5987142"/>
            <a:ext cx="12128223" cy="892629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0EAFC299-1AAB-4A7D-BC1A-B2A230F410A6}"/>
              </a:ext>
            </a:extLst>
          </p:cNvPr>
          <p:cNvSpPr txBox="1"/>
          <p:nvPr/>
        </p:nvSpPr>
        <p:spPr>
          <a:xfrm>
            <a:off x="261740" y="908055"/>
            <a:ext cx="10541378" cy="4222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 indent="-93980">
              <a:lnSpc>
                <a:spcPct val="100000"/>
              </a:lnSpc>
              <a:spcBef>
                <a:spcPts val="100"/>
              </a:spcBef>
              <a:buClr>
                <a:srgbClr val="9BA8B7"/>
              </a:buClr>
              <a:buSzPct val="93750"/>
              <a:buFont typeface="Wingdings"/>
              <a:buChar char=""/>
              <a:tabLst>
                <a:tab pos="106680" algn="l"/>
              </a:tabLst>
            </a:pPr>
            <a:r>
              <a:rPr sz="1600" spc="-5" dirty="0">
                <a:latin typeface="Arial MT"/>
                <a:cs typeface="Arial MT"/>
              </a:rPr>
              <a:t>Most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students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really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think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about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how their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workspace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impacts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productivity</a:t>
            </a:r>
            <a:endParaRPr sz="1600" dirty="0">
              <a:latin typeface="Arial MT"/>
              <a:cs typeface="Arial MT"/>
            </a:endParaRPr>
          </a:p>
          <a:p>
            <a:pPr marL="104139" marR="201295" indent="-92075">
              <a:lnSpc>
                <a:spcPct val="110000"/>
              </a:lnSpc>
              <a:spcBef>
                <a:spcPts val="1400"/>
              </a:spcBef>
              <a:buClr>
                <a:srgbClr val="9BA8B7"/>
              </a:buClr>
              <a:buSzPct val="93750"/>
              <a:buFont typeface="Wingdings"/>
              <a:buChar char=""/>
              <a:tabLst>
                <a:tab pos="106680" algn="l"/>
              </a:tabLst>
            </a:pPr>
            <a:r>
              <a:rPr sz="1600" spc="-5" dirty="0">
                <a:latin typeface="Arial MT"/>
                <a:cs typeface="Arial MT"/>
              </a:rPr>
              <a:t>Optimising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your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dedicated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workspace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boost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your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study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time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while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keeping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you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informed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about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tasks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deadlines</a:t>
            </a:r>
            <a:endParaRPr sz="1600" dirty="0">
              <a:latin typeface="Arial MT"/>
              <a:cs typeface="Arial MT"/>
            </a:endParaRPr>
          </a:p>
          <a:p>
            <a:pPr marL="106045" indent="-93980">
              <a:lnSpc>
                <a:spcPct val="100000"/>
              </a:lnSpc>
              <a:spcBef>
                <a:spcPts val="1595"/>
              </a:spcBef>
              <a:buClr>
                <a:srgbClr val="9BA8B7"/>
              </a:buClr>
              <a:buSzPct val="93750"/>
              <a:buFont typeface="Wingdings"/>
              <a:buChar char=""/>
              <a:tabLst>
                <a:tab pos="106680" algn="l"/>
              </a:tabLst>
            </a:pPr>
            <a:r>
              <a:rPr sz="1600" spc="-5" dirty="0">
                <a:latin typeface="Arial MT"/>
                <a:cs typeface="Arial MT"/>
              </a:rPr>
              <a:t>The following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exercises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might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useful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you:</a:t>
            </a:r>
            <a:endParaRPr lang="en-ZA" sz="1600" spc="-5" dirty="0">
              <a:latin typeface="Arial MT"/>
              <a:cs typeface="Arial MT"/>
            </a:endParaRPr>
          </a:p>
          <a:p>
            <a:pPr marL="297815" indent="-285750">
              <a:spcBef>
                <a:spcPts val="1595"/>
              </a:spcBef>
              <a:buClr>
                <a:srgbClr val="9BA8B7"/>
              </a:buClr>
              <a:buSzPct val="93750"/>
              <a:buFont typeface="Arial" panose="020B0604020202020204" pitchFamily="34" charset="0"/>
              <a:buChar char="•"/>
              <a:tabLst>
                <a:tab pos="106680" algn="l"/>
              </a:tabLst>
            </a:pPr>
            <a:r>
              <a:rPr lang="en-ZA" sz="1600" spc="-5" dirty="0">
                <a:latin typeface="Arial MT"/>
                <a:cs typeface="Arial MT"/>
              </a:rPr>
              <a:t>As </a:t>
            </a:r>
            <a:r>
              <a:rPr lang="en-ZA" sz="1600" dirty="0">
                <a:latin typeface="Arial MT"/>
                <a:cs typeface="Arial MT"/>
              </a:rPr>
              <a:t>a </a:t>
            </a:r>
            <a:r>
              <a:rPr lang="en-ZA" sz="1600" spc="-5" dirty="0">
                <a:latin typeface="Arial MT"/>
                <a:cs typeface="Arial MT"/>
              </a:rPr>
              <a:t>student, you are more likely to </a:t>
            </a:r>
            <a:r>
              <a:rPr lang="en-ZA" sz="1600" dirty="0">
                <a:latin typeface="Arial MT"/>
                <a:cs typeface="Arial MT"/>
              </a:rPr>
              <a:t>move </a:t>
            </a:r>
            <a:r>
              <a:rPr lang="en-ZA" sz="1600" spc="-5" dirty="0">
                <a:latin typeface="Arial MT"/>
                <a:cs typeface="Arial MT"/>
              </a:rPr>
              <a:t>regularly from your place </a:t>
            </a:r>
            <a:r>
              <a:rPr lang="en-ZA" sz="1600" dirty="0">
                <a:latin typeface="Arial MT"/>
                <a:cs typeface="Arial MT"/>
              </a:rPr>
              <a:t>of </a:t>
            </a:r>
            <a:r>
              <a:rPr lang="en-ZA" sz="1600" spc="5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residence to the university and </a:t>
            </a:r>
            <a:r>
              <a:rPr lang="en-ZA" sz="1600" dirty="0">
                <a:latin typeface="Arial MT"/>
                <a:cs typeface="Arial MT"/>
              </a:rPr>
              <a:t>back, </a:t>
            </a:r>
            <a:r>
              <a:rPr lang="en-ZA" sz="1600" spc="-5" dirty="0">
                <a:latin typeface="Arial MT"/>
                <a:cs typeface="Arial MT"/>
              </a:rPr>
              <a:t>therefore, it is necessary to have </a:t>
            </a:r>
            <a:r>
              <a:rPr lang="en-ZA" sz="1600" dirty="0">
                <a:latin typeface="Arial MT"/>
                <a:cs typeface="Arial MT"/>
              </a:rPr>
              <a:t>a </a:t>
            </a:r>
            <a:r>
              <a:rPr lang="en-ZA" sz="1600" spc="5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simple system that allows you to pack within seconds while it is easy </a:t>
            </a:r>
            <a:r>
              <a:rPr lang="en-ZA" sz="1600" spc="5" dirty="0">
                <a:latin typeface="Arial MT"/>
                <a:cs typeface="Arial MT"/>
              </a:rPr>
              <a:t>to </a:t>
            </a:r>
            <a:r>
              <a:rPr lang="en-ZA" sz="1600" spc="10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maintain</a:t>
            </a:r>
          </a:p>
          <a:p>
            <a:pPr marL="297815" indent="-285750">
              <a:spcBef>
                <a:spcPts val="1595"/>
              </a:spcBef>
              <a:buClr>
                <a:srgbClr val="9BA8B7"/>
              </a:buClr>
              <a:buSzPct val="93750"/>
              <a:buFont typeface="Arial" panose="020B0604020202020204" pitchFamily="34" charset="0"/>
              <a:buChar char="•"/>
              <a:tabLst>
                <a:tab pos="106680" algn="l"/>
              </a:tabLst>
            </a:pPr>
            <a:r>
              <a:rPr lang="en-ZA" sz="1600" dirty="0">
                <a:latin typeface="Arial MT"/>
                <a:cs typeface="Arial MT"/>
              </a:rPr>
              <a:t>It</a:t>
            </a:r>
            <a:r>
              <a:rPr lang="en-ZA" sz="1600" spc="204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is</a:t>
            </a:r>
            <a:r>
              <a:rPr lang="en-ZA" sz="1600" spc="204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advisable</a:t>
            </a:r>
            <a:r>
              <a:rPr lang="en-ZA" sz="1600" spc="200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to</a:t>
            </a:r>
            <a:r>
              <a:rPr lang="en-ZA" sz="1600" spc="195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keep</a:t>
            </a:r>
            <a:r>
              <a:rPr lang="en-ZA" sz="1600" spc="204" dirty="0">
                <a:latin typeface="Arial MT"/>
                <a:cs typeface="Arial MT"/>
              </a:rPr>
              <a:t> </a:t>
            </a:r>
            <a:r>
              <a:rPr lang="en-ZA" sz="1600" dirty="0">
                <a:latin typeface="Arial MT"/>
                <a:cs typeface="Arial MT"/>
              </a:rPr>
              <a:t>a</a:t>
            </a:r>
            <a:r>
              <a:rPr lang="en-ZA" sz="1600" spc="195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shelf</a:t>
            </a:r>
            <a:r>
              <a:rPr lang="en-ZA" sz="1600" spc="200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in</a:t>
            </a:r>
            <a:r>
              <a:rPr lang="en-ZA" sz="1600" spc="195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your</a:t>
            </a:r>
            <a:r>
              <a:rPr lang="en-ZA" sz="1600" spc="204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room</a:t>
            </a:r>
            <a:r>
              <a:rPr lang="en-ZA" sz="1600" spc="204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with</a:t>
            </a:r>
            <a:r>
              <a:rPr lang="en-ZA" sz="1600" spc="200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study</a:t>
            </a:r>
            <a:r>
              <a:rPr lang="en-ZA" sz="1600" spc="210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materials,</a:t>
            </a:r>
            <a:r>
              <a:rPr lang="en-ZA" sz="1600" spc="200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where </a:t>
            </a:r>
            <a:r>
              <a:rPr lang="en-ZA" sz="1600" spc="-430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you put files, books, pens, notebooks, etc. Use </a:t>
            </a:r>
            <a:r>
              <a:rPr lang="en-ZA" sz="1600" dirty="0">
                <a:latin typeface="Arial MT"/>
                <a:cs typeface="Arial MT"/>
              </a:rPr>
              <a:t>a </a:t>
            </a:r>
            <a:r>
              <a:rPr lang="en-ZA" sz="1600" spc="-5" dirty="0">
                <a:latin typeface="Arial MT"/>
                <a:cs typeface="Arial MT"/>
              </a:rPr>
              <a:t>box for each course, </a:t>
            </a:r>
            <a:r>
              <a:rPr lang="en-ZA" sz="1600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where you</a:t>
            </a:r>
            <a:r>
              <a:rPr lang="en-ZA" sz="1600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put</a:t>
            </a:r>
            <a:r>
              <a:rPr lang="en-ZA" sz="1600" spc="10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notes,</a:t>
            </a:r>
            <a:r>
              <a:rPr lang="en-ZA" sz="1600" spc="15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photocopies,</a:t>
            </a:r>
            <a:r>
              <a:rPr lang="en-ZA" sz="1600" spc="5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handouts,</a:t>
            </a:r>
            <a:r>
              <a:rPr lang="en-ZA" sz="1600" spc="10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journal</a:t>
            </a:r>
            <a:r>
              <a:rPr lang="en-ZA" sz="1600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articles,</a:t>
            </a:r>
            <a:r>
              <a:rPr lang="en-ZA" sz="1600" spc="20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etc.</a:t>
            </a:r>
            <a:endParaRPr lang="en-ZA" sz="1600" dirty="0">
              <a:latin typeface="Arial MT"/>
              <a:cs typeface="Arial MT"/>
            </a:endParaRPr>
          </a:p>
          <a:p>
            <a:pPr marL="297815" indent="-285750">
              <a:spcBef>
                <a:spcPts val="1595"/>
              </a:spcBef>
              <a:buClr>
                <a:srgbClr val="9BA8B7"/>
              </a:buClr>
              <a:buSzPct val="93750"/>
              <a:buFont typeface="Arial" panose="020B0604020202020204" pitchFamily="34" charset="0"/>
              <a:buChar char="•"/>
              <a:tabLst>
                <a:tab pos="106680" algn="l"/>
              </a:tabLst>
            </a:pPr>
            <a:r>
              <a:rPr lang="en-ZA" sz="1600" spc="-5" dirty="0">
                <a:latin typeface="Arial MT"/>
                <a:cs typeface="Arial MT"/>
              </a:rPr>
              <a:t>Pin</a:t>
            </a:r>
            <a:r>
              <a:rPr lang="en-ZA" sz="1600" spc="110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up</a:t>
            </a:r>
            <a:r>
              <a:rPr lang="en-ZA" sz="1600" spc="114" dirty="0">
                <a:latin typeface="Arial MT"/>
                <a:cs typeface="Arial MT"/>
              </a:rPr>
              <a:t> </a:t>
            </a:r>
            <a:r>
              <a:rPr lang="en-ZA" sz="1600" dirty="0">
                <a:latin typeface="Arial MT"/>
                <a:cs typeface="Arial MT"/>
              </a:rPr>
              <a:t>a</a:t>
            </a:r>
            <a:r>
              <a:rPr lang="en-ZA" sz="1600" spc="120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weekly</a:t>
            </a:r>
            <a:r>
              <a:rPr lang="en-ZA" sz="1600" spc="114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timetable</a:t>
            </a:r>
            <a:r>
              <a:rPr lang="en-ZA" sz="1600" spc="110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where</a:t>
            </a:r>
            <a:r>
              <a:rPr lang="en-ZA" sz="1600" spc="114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you</a:t>
            </a:r>
            <a:r>
              <a:rPr lang="en-ZA" sz="1600" spc="110" dirty="0">
                <a:latin typeface="Arial MT"/>
                <a:cs typeface="Arial MT"/>
              </a:rPr>
              <a:t> </a:t>
            </a:r>
            <a:r>
              <a:rPr lang="en-ZA" sz="1600" dirty="0">
                <a:latin typeface="Arial MT"/>
                <a:cs typeface="Arial MT"/>
              </a:rPr>
              <a:t>see</a:t>
            </a:r>
            <a:r>
              <a:rPr lang="en-ZA" sz="1600" spc="114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it</a:t>
            </a:r>
            <a:r>
              <a:rPr lang="en-ZA" sz="1600" spc="120" dirty="0">
                <a:latin typeface="Arial MT"/>
                <a:cs typeface="Arial MT"/>
              </a:rPr>
              <a:t> </a:t>
            </a:r>
            <a:r>
              <a:rPr lang="en-ZA" sz="1600" dirty="0">
                <a:latin typeface="Arial MT"/>
                <a:cs typeface="Arial MT"/>
              </a:rPr>
              <a:t>every</a:t>
            </a:r>
            <a:r>
              <a:rPr lang="en-ZA" sz="1600" spc="120" dirty="0">
                <a:latin typeface="Arial MT"/>
                <a:cs typeface="Arial MT"/>
              </a:rPr>
              <a:t> </a:t>
            </a:r>
            <a:r>
              <a:rPr lang="en-ZA" sz="1600" spc="-35" dirty="0">
                <a:latin typeface="Arial MT"/>
                <a:cs typeface="Arial MT"/>
              </a:rPr>
              <a:t>day,</a:t>
            </a:r>
            <a:r>
              <a:rPr lang="en-ZA" sz="1600" spc="114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such</a:t>
            </a:r>
            <a:r>
              <a:rPr lang="en-ZA" sz="1600" spc="114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as</a:t>
            </a:r>
            <a:r>
              <a:rPr lang="en-ZA" sz="1600" spc="125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the</a:t>
            </a:r>
            <a:r>
              <a:rPr lang="en-ZA" sz="1600" spc="110" dirty="0">
                <a:latin typeface="Arial MT"/>
                <a:cs typeface="Arial MT"/>
              </a:rPr>
              <a:t> </a:t>
            </a:r>
            <a:r>
              <a:rPr lang="en-ZA" sz="1600" spc="-20" dirty="0">
                <a:latin typeface="Arial MT"/>
                <a:cs typeface="Arial MT"/>
              </a:rPr>
              <a:t>door. </a:t>
            </a:r>
            <a:r>
              <a:rPr lang="en-ZA" sz="1600" spc="-430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In this timetable, mark your exams, lecture projects deadlines and other </a:t>
            </a:r>
            <a:r>
              <a:rPr lang="en-ZA" sz="1600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social</a:t>
            </a:r>
            <a:r>
              <a:rPr lang="en-ZA" sz="1600" spc="-20" dirty="0">
                <a:latin typeface="Arial MT"/>
                <a:cs typeface="Arial MT"/>
              </a:rPr>
              <a:t> </a:t>
            </a:r>
            <a:r>
              <a:rPr lang="en-ZA" sz="1600" spc="-5" dirty="0">
                <a:latin typeface="Arial MT"/>
                <a:cs typeface="Arial MT"/>
              </a:rPr>
              <a:t>events</a:t>
            </a:r>
            <a:endParaRPr lang="en-ZA" sz="1600" dirty="0">
              <a:latin typeface="Arial MT"/>
              <a:cs typeface="Arial MT"/>
            </a:endParaRPr>
          </a:p>
          <a:p>
            <a:pPr marL="12065">
              <a:lnSpc>
                <a:spcPct val="100000"/>
              </a:lnSpc>
              <a:spcBef>
                <a:spcPts val="1595"/>
              </a:spcBef>
              <a:buClr>
                <a:srgbClr val="9BA8B7"/>
              </a:buClr>
              <a:buSzPct val="93750"/>
              <a:tabLst>
                <a:tab pos="106680" algn="l"/>
              </a:tabLst>
            </a:pPr>
            <a:endParaRPr sz="16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0932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75EBE584-FC5E-4517-AEB8-21652D3E38E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324464"/>
            <a:ext cx="5830529" cy="5390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3F8F28-0B1C-41B0-8216-7E17AAB1E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715000"/>
            <a:ext cx="5459413" cy="3444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23A8F-D5FD-41B2-97EE-B566F516D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5-step plan</a:t>
            </a:r>
          </a:p>
        </p:txBody>
      </p:sp>
      <p:sp>
        <p:nvSpPr>
          <p:cNvPr id="5" name="AutoShape 2" descr="20 Business Research Topics Important for the 21st Century | DoMyPapers.com"/>
          <p:cNvSpPr>
            <a:spLocks noChangeAspect="1" noChangeArrowheads="1"/>
          </p:cNvSpPr>
          <p:nvPr/>
        </p:nvSpPr>
        <p:spPr bwMode="auto">
          <a:xfrm>
            <a:off x="63777" y="-3818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3810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295FB-42B3-4728-8937-90B4B78F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en-ZA" b="1"/>
              <a:t>Creating weekly study time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2B68-BD7E-4709-A1C9-1697E6871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42091" cy="3399518"/>
          </a:xfrm>
        </p:spPr>
        <p:txBody>
          <a:bodyPr>
            <a:normAutofit/>
          </a:bodyPr>
          <a:lstStyle/>
          <a:p>
            <a:pPr marL="180975" indent="-168910">
              <a:spcBef>
                <a:spcPts val="100"/>
              </a:spcBef>
              <a:buClr>
                <a:srgbClr val="9BA8B7"/>
              </a:buClr>
              <a:buFont typeface="Wingdings"/>
              <a:buChar char=""/>
              <a:tabLst>
                <a:tab pos="181610" algn="l"/>
              </a:tabLst>
            </a:pPr>
            <a:r>
              <a:rPr lang="en-ZA" sz="2000" spc="-5">
                <a:latin typeface="Arial MT"/>
                <a:cs typeface="Arial MT"/>
              </a:rPr>
              <a:t>Apply the previous</a:t>
            </a:r>
            <a:r>
              <a:rPr lang="en-ZA" sz="2000" spc="-10">
                <a:latin typeface="Arial MT"/>
                <a:cs typeface="Arial MT"/>
              </a:rPr>
              <a:t> </a:t>
            </a:r>
            <a:r>
              <a:rPr lang="en-ZA" sz="2000" spc="-5">
                <a:latin typeface="Arial MT"/>
                <a:cs typeface="Arial MT"/>
              </a:rPr>
              <a:t>5-step</a:t>
            </a:r>
            <a:r>
              <a:rPr lang="en-ZA" sz="2000" spc="-10">
                <a:latin typeface="Arial MT"/>
                <a:cs typeface="Arial MT"/>
              </a:rPr>
              <a:t> </a:t>
            </a:r>
            <a:r>
              <a:rPr lang="en-ZA" sz="2000">
                <a:latin typeface="Arial MT"/>
                <a:cs typeface="Arial MT"/>
              </a:rPr>
              <a:t>plan</a:t>
            </a:r>
            <a:r>
              <a:rPr lang="en-ZA" sz="2000" spc="-10">
                <a:latin typeface="Arial MT"/>
                <a:cs typeface="Arial MT"/>
              </a:rPr>
              <a:t> </a:t>
            </a:r>
            <a:r>
              <a:rPr lang="en-ZA" sz="2000" spc="-5">
                <a:latin typeface="Arial MT"/>
                <a:cs typeface="Arial MT"/>
              </a:rPr>
              <a:t>to</a:t>
            </a:r>
            <a:r>
              <a:rPr lang="en-ZA" sz="2000" spc="5">
                <a:latin typeface="Arial MT"/>
                <a:cs typeface="Arial MT"/>
              </a:rPr>
              <a:t> </a:t>
            </a:r>
            <a:r>
              <a:rPr lang="en-ZA" sz="2000">
                <a:latin typeface="Arial MT"/>
                <a:cs typeface="Arial MT"/>
              </a:rPr>
              <a:t>begin</a:t>
            </a:r>
            <a:r>
              <a:rPr lang="en-ZA" sz="2000" spc="-15">
                <a:latin typeface="Arial MT"/>
                <a:cs typeface="Arial MT"/>
              </a:rPr>
              <a:t> </a:t>
            </a:r>
            <a:r>
              <a:rPr lang="en-ZA" sz="2000">
                <a:latin typeface="Arial MT"/>
                <a:cs typeface="Arial MT"/>
              </a:rPr>
              <a:t>scheduling</a:t>
            </a:r>
            <a:r>
              <a:rPr lang="en-ZA" sz="2000" spc="-15">
                <a:latin typeface="Arial MT"/>
                <a:cs typeface="Arial MT"/>
              </a:rPr>
              <a:t> </a:t>
            </a:r>
            <a:r>
              <a:rPr lang="en-ZA" sz="2000">
                <a:latin typeface="Arial MT"/>
                <a:cs typeface="Arial MT"/>
              </a:rPr>
              <a:t>your</a:t>
            </a:r>
            <a:r>
              <a:rPr lang="en-ZA" sz="2000" spc="-5">
                <a:latin typeface="Arial MT"/>
                <a:cs typeface="Arial MT"/>
              </a:rPr>
              <a:t> </a:t>
            </a:r>
            <a:r>
              <a:rPr lang="en-ZA" sz="2000">
                <a:latin typeface="Arial MT"/>
                <a:cs typeface="Arial MT"/>
              </a:rPr>
              <a:t>own</a:t>
            </a:r>
            <a:r>
              <a:rPr lang="en-ZA" sz="2000" spc="-10">
                <a:latin typeface="Arial MT"/>
                <a:cs typeface="Arial MT"/>
              </a:rPr>
              <a:t> </a:t>
            </a:r>
            <a:r>
              <a:rPr lang="en-ZA" sz="2000" spc="-5">
                <a:latin typeface="Arial MT"/>
                <a:cs typeface="Arial MT"/>
              </a:rPr>
              <a:t>time</a:t>
            </a:r>
            <a:endParaRPr lang="en-ZA" sz="2000">
              <a:latin typeface="Arial MT"/>
              <a:cs typeface="Arial MT"/>
            </a:endParaRPr>
          </a:p>
          <a:p>
            <a:pPr marL="103505" marR="5080" indent="-91440">
              <a:spcBef>
                <a:spcPts val="1395"/>
              </a:spcBef>
              <a:buClr>
                <a:srgbClr val="9BA8B7"/>
              </a:buClr>
              <a:buFont typeface="Wingdings"/>
              <a:buChar char=""/>
              <a:tabLst>
                <a:tab pos="181610" algn="l"/>
              </a:tabLst>
            </a:pPr>
            <a:r>
              <a:rPr lang="en-ZA" sz="2000" spc="-5">
                <a:latin typeface="Arial MT"/>
                <a:cs typeface="Arial MT"/>
              </a:rPr>
              <a:t>Below </a:t>
            </a:r>
            <a:r>
              <a:rPr lang="en-ZA" sz="2000">
                <a:latin typeface="Arial MT"/>
                <a:cs typeface="Arial MT"/>
              </a:rPr>
              <a:t>is an </a:t>
            </a:r>
            <a:r>
              <a:rPr lang="en-ZA" sz="2000" spc="-5">
                <a:latin typeface="Arial MT"/>
                <a:cs typeface="Arial MT"/>
              </a:rPr>
              <a:t>example </a:t>
            </a:r>
            <a:r>
              <a:rPr lang="en-ZA" sz="2000">
                <a:latin typeface="Arial MT"/>
                <a:cs typeface="Arial MT"/>
              </a:rPr>
              <a:t>of what a </a:t>
            </a:r>
            <a:r>
              <a:rPr lang="en-ZA" sz="2000" spc="-5">
                <a:latin typeface="Arial MT"/>
                <a:cs typeface="Arial MT"/>
              </a:rPr>
              <a:t>university </a:t>
            </a:r>
            <a:r>
              <a:rPr lang="en-ZA" sz="2000">
                <a:latin typeface="Arial MT"/>
                <a:cs typeface="Arial MT"/>
              </a:rPr>
              <a:t>work schedule could look </a:t>
            </a:r>
            <a:r>
              <a:rPr lang="en-ZA" sz="2000" spc="-5">
                <a:latin typeface="Arial MT"/>
                <a:cs typeface="Arial MT"/>
              </a:rPr>
              <a:t>like </a:t>
            </a:r>
            <a:r>
              <a:rPr lang="en-ZA" sz="2000" spc="-490">
                <a:latin typeface="Arial MT"/>
                <a:cs typeface="Arial MT"/>
              </a:rPr>
              <a:t> </a:t>
            </a:r>
            <a:r>
              <a:rPr lang="en-ZA" sz="2000">
                <a:latin typeface="Arial MT"/>
                <a:cs typeface="Arial MT"/>
              </a:rPr>
              <a:t>when</a:t>
            </a:r>
            <a:r>
              <a:rPr lang="en-ZA" sz="2000" spc="10">
                <a:latin typeface="Arial MT"/>
                <a:cs typeface="Arial MT"/>
              </a:rPr>
              <a:t> </a:t>
            </a:r>
            <a:r>
              <a:rPr lang="en-ZA" sz="2000">
                <a:latin typeface="Arial MT"/>
                <a:cs typeface="Arial MT"/>
              </a:rPr>
              <a:t>you</a:t>
            </a:r>
            <a:r>
              <a:rPr lang="en-ZA" sz="2000" spc="15">
                <a:latin typeface="Arial MT"/>
                <a:cs typeface="Arial MT"/>
              </a:rPr>
              <a:t> </a:t>
            </a:r>
            <a:r>
              <a:rPr lang="en-ZA" sz="2000">
                <a:latin typeface="Arial MT"/>
                <a:cs typeface="Arial MT"/>
              </a:rPr>
              <a:t>plan</a:t>
            </a:r>
            <a:r>
              <a:rPr lang="en-ZA" sz="2000" spc="10">
                <a:latin typeface="Arial MT"/>
                <a:cs typeface="Arial MT"/>
              </a:rPr>
              <a:t> </a:t>
            </a:r>
            <a:r>
              <a:rPr lang="en-ZA" sz="2000" spc="-5">
                <a:latin typeface="Arial MT"/>
                <a:cs typeface="Arial MT"/>
              </a:rPr>
              <a:t>for</a:t>
            </a:r>
            <a:r>
              <a:rPr lang="en-ZA" sz="2000" spc="15">
                <a:latin typeface="Arial MT"/>
                <a:cs typeface="Arial MT"/>
              </a:rPr>
              <a:t> </a:t>
            </a:r>
            <a:r>
              <a:rPr lang="en-ZA" sz="2000">
                <a:latin typeface="Arial MT"/>
                <a:cs typeface="Arial MT"/>
              </a:rPr>
              <a:t>all</a:t>
            </a:r>
            <a:r>
              <a:rPr lang="en-ZA" sz="2000" spc="10">
                <a:latin typeface="Arial MT"/>
                <a:cs typeface="Arial MT"/>
              </a:rPr>
              <a:t> </a:t>
            </a:r>
            <a:r>
              <a:rPr lang="en-ZA" sz="2000">
                <a:latin typeface="Arial MT"/>
                <a:cs typeface="Arial MT"/>
              </a:rPr>
              <a:t>of</a:t>
            </a:r>
            <a:r>
              <a:rPr lang="en-ZA" sz="2000" spc="20">
                <a:latin typeface="Arial MT"/>
                <a:cs typeface="Arial MT"/>
              </a:rPr>
              <a:t> </a:t>
            </a:r>
            <a:r>
              <a:rPr lang="en-ZA" sz="2000">
                <a:latin typeface="Arial MT"/>
                <a:cs typeface="Arial MT"/>
              </a:rPr>
              <a:t>your</a:t>
            </a:r>
            <a:r>
              <a:rPr lang="en-ZA" sz="2000" spc="10">
                <a:latin typeface="Arial MT"/>
                <a:cs typeface="Arial MT"/>
              </a:rPr>
              <a:t> </a:t>
            </a:r>
            <a:r>
              <a:rPr lang="en-ZA" sz="2000">
                <a:latin typeface="Arial MT"/>
                <a:cs typeface="Arial MT"/>
              </a:rPr>
              <a:t>modules</a:t>
            </a:r>
            <a:r>
              <a:rPr lang="en-ZA" sz="2000" spc="10">
                <a:latin typeface="Arial MT"/>
                <a:cs typeface="Arial MT"/>
              </a:rPr>
              <a:t> </a:t>
            </a:r>
            <a:r>
              <a:rPr lang="en-ZA" sz="2000">
                <a:latin typeface="Arial MT"/>
                <a:cs typeface="Arial MT"/>
              </a:rPr>
              <a:t>and</a:t>
            </a:r>
            <a:r>
              <a:rPr lang="en-ZA" sz="2000" spc="10">
                <a:latin typeface="Arial MT"/>
                <a:cs typeface="Arial MT"/>
              </a:rPr>
              <a:t> </a:t>
            </a:r>
            <a:r>
              <a:rPr lang="en-ZA" sz="2000" spc="-5">
                <a:latin typeface="Arial MT"/>
                <a:cs typeface="Arial MT"/>
              </a:rPr>
              <a:t>calculate</a:t>
            </a:r>
            <a:r>
              <a:rPr lang="en-ZA" sz="2000" spc="10">
                <a:latin typeface="Arial MT"/>
                <a:cs typeface="Arial MT"/>
              </a:rPr>
              <a:t> </a:t>
            </a:r>
            <a:r>
              <a:rPr lang="en-ZA" sz="2000" spc="-5">
                <a:latin typeface="Arial MT"/>
                <a:cs typeface="Arial MT"/>
              </a:rPr>
              <a:t>sufficient</a:t>
            </a:r>
            <a:r>
              <a:rPr lang="en-ZA" sz="2000" spc="5">
                <a:latin typeface="Arial MT"/>
                <a:cs typeface="Arial MT"/>
              </a:rPr>
              <a:t> </a:t>
            </a:r>
            <a:r>
              <a:rPr lang="en-ZA" sz="2000" spc="-5">
                <a:latin typeface="Arial MT"/>
                <a:cs typeface="Arial MT"/>
              </a:rPr>
              <a:t>time</a:t>
            </a:r>
            <a:r>
              <a:rPr lang="en-ZA" sz="2000" spc="15">
                <a:latin typeface="Arial MT"/>
                <a:cs typeface="Arial MT"/>
              </a:rPr>
              <a:t> </a:t>
            </a:r>
            <a:r>
              <a:rPr lang="en-ZA" sz="2000" spc="-5">
                <a:latin typeface="Arial MT"/>
                <a:cs typeface="Arial MT"/>
              </a:rPr>
              <a:t>for </a:t>
            </a:r>
            <a:r>
              <a:rPr lang="en-ZA" sz="2000">
                <a:latin typeface="Arial MT"/>
                <a:cs typeface="Arial MT"/>
              </a:rPr>
              <a:t> all</a:t>
            </a:r>
            <a:r>
              <a:rPr lang="en-ZA" sz="2000" spc="-15">
                <a:latin typeface="Arial MT"/>
                <a:cs typeface="Arial MT"/>
              </a:rPr>
              <a:t> </a:t>
            </a:r>
            <a:r>
              <a:rPr lang="en-ZA" sz="2000">
                <a:latin typeface="Arial MT"/>
                <a:cs typeface="Arial MT"/>
              </a:rPr>
              <a:t>your</a:t>
            </a:r>
            <a:r>
              <a:rPr lang="en-ZA" sz="2000" spc="-5">
                <a:latin typeface="Arial MT"/>
                <a:cs typeface="Arial MT"/>
              </a:rPr>
              <a:t> academic</a:t>
            </a:r>
            <a:r>
              <a:rPr lang="en-ZA" sz="2000" spc="-10">
                <a:latin typeface="Arial MT"/>
                <a:cs typeface="Arial MT"/>
              </a:rPr>
              <a:t> </a:t>
            </a:r>
            <a:r>
              <a:rPr lang="en-ZA" sz="2000" spc="-5">
                <a:latin typeface="Arial MT"/>
                <a:cs typeface="Arial MT"/>
              </a:rPr>
              <a:t>activities:</a:t>
            </a:r>
          </a:p>
          <a:p>
            <a:pPr marL="12065" marR="5080" indent="0">
              <a:spcBef>
                <a:spcPts val="1395"/>
              </a:spcBef>
              <a:buClr>
                <a:srgbClr val="9BA8B7"/>
              </a:buClr>
              <a:buNone/>
              <a:tabLst>
                <a:tab pos="181610" algn="l"/>
              </a:tabLst>
            </a:pPr>
            <a:endParaRPr lang="en-ZA" sz="2000">
              <a:latin typeface="Arial MT"/>
              <a:cs typeface="Arial M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ZA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AFCB4-1261-4F69-8DC0-0545D68D3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141" y="1423433"/>
            <a:ext cx="3936488" cy="295236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D8E54781-A845-4178-895B-9B0506FFFA5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2812" y="1825626"/>
            <a:ext cx="5830529" cy="493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19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295FB-42B3-4728-8937-90B4B78F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en-ZA" b="1"/>
              <a:t>Apply </a:t>
            </a:r>
            <a:r>
              <a:rPr lang="en-ZA" b="1" err="1"/>
              <a:t>promodoro</a:t>
            </a:r>
            <a:r>
              <a:rPr lang="en-ZA" b="1"/>
              <a:t>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2B68-BD7E-4709-A1C9-1697E6871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42091" cy="3399518"/>
          </a:xfrm>
        </p:spPr>
        <p:txBody>
          <a:bodyPr>
            <a:normAutofit/>
          </a:bodyPr>
          <a:lstStyle/>
          <a:p>
            <a:pPr marL="104139" marR="5080" indent="-92075">
              <a:spcBef>
                <a:spcPts val="100"/>
              </a:spcBef>
              <a:buClr>
                <a:srgbClr val="9BA8B7"/>
              </a:buClr>
              <a:buFont typeface="Wingdings"/>
              <a:buChar char=""/>
              <a:tabLst>
                <a:tab pos="163830" algn="l"/>
              </a:tabLst>
            </a:pPr>
            <a:r>
              <a:rPr lang="en-ZA" sz="2000" spc="-5" dirty="0">
                <a:latin typeface="Franklin Gothic Medium"/>
                <a:cs typeface="Franklin Gothic Medium"/>
              </a:rPr>
              <a:t>The </a:t>
            </a:r>
            <a:r>
              <a:rPr lang="en-ZA" sz="2000" spc="-35" dirty="0">
                <a:latin typeface="Franklin Gothic Medium"/>
                <a:cs typeface="Franklin Gothic Medium"/>
              </a:rPr>
              <a:t>Pomodoro</a:t>
            </a:r>
            <a:r>
              <a:rPr lang="en-ZA" sz="2000" spc="25" dirty="0">
                <a:latin typeface="Franklin Gothic Medium"/>
                <a:cs typeface="Franklin Gothic Medium"/>
              </a:rPr>
              <a:t> </a:t>
            </a:r>
            <a:r>
              <a:rPr lang="en-ZA" sz="2000" spc="-20" dirty="0">
                <a:latin typeface="Franklin Gothic Medium"/>
                <a:cs typeface="Franklin Gothic Medium"/>
              </a:rPr>
              <a:t>Technique</a:t>
            </a:r>
            <a:r>
              <a:rPr lang="en-ZA" sz="2000" spc="-5" dirty="0">
                <a:latin typeface="Franklin Gothic Medium"/>
                <a:cs typeface="Franklin Gothic Medium"/>
              </a:rPr>
              <a:t> </a:t>
            </a:r>
            <a:r>
              <a:rPr lang="en-ZA" sz="2000" spc="-10" dirty="0">
                <a:latin typeface="Franklin Gothic Medium"/>
                <a:cs typeface="Franklin Gothic Medium"/>
              </a:rPr>
              <a:t>is</a:t>
            </a:r>
            <a:r>
              <a:rPr lang="en-ZA" sz="2000" spc="-15" dirty="0">
                <a:latin typeface="Franklin Gothic Medium"/>
                <a:cs typeface="Franklin Gothic Medium"/>
              </a:rPr>
              <a:t> </a:t>
            </a:r>
            <a:r>
              <a:rPr lang="en-ZA" sz="2000" spc="-20" dirty="0">
                <a:latin typeface="Franklin Gothic Medium"/>
                <a:cs typeface="Franklin Gothic Medium"/>
              </a:rPr>
              <a:t>a</a:t>
            </a:r>
            <a:r>
              <a:rPr lang="en-ZA" sz="2000" spc="5" dirty="0">
                <a:latin typeface="Franklin Gothic Medium"/>
                <a:cs typeface="Franklin Gothic Medium"/>
              </a:rPr>
              <a:t> </a:t>
            </a:r>
            <a:r>
              <a:rPr lang="en-ZA" sz="2000" spc="-40" dirty="0">
                <a:latin typeface="Franklin Gothic Medium"/>
                <a:cs typeface="Franklin Gothic Medium"/>
              </a:rPr>
              <a:t>time</a:t>
            </a:r>
            <a:r>
              <a:rPr lang="en-ZA" sz="2000" spc="-5" dirty="0">
                <a:latin typeface="Franklin Gothic Medium"/>
                <a:cs typeface="Franklin Gothic Medium"/>
              </a:rPr>
              <a:t> </a:t>
            </a:r>
            <a:r>
              <a:rPr lang="en-ZA" sz="2000" spc="-35" dirty="0">
                <a:latin typeface="Franklin Gothic Medium"/>
                <a:cs typeface="Franklin Gothic Medium"/>
              </a:rPr>
              <a:t>management</a:t>
            </a:r>
            <a:r>
              <a:rPr lang="en-ZA" sz="2000" spc="-10" dirty="0">
                <a:latin typeface="Franklin Gothic Medium"/>
                <a:cs typeface="Franklin Gothic Medium"/>
              </a:rPr>
              <a:t> </a:t>
            </a:r>
            <a:r>
              <a:rPr lang="en-ZA" sz="2000" spc="-30" dirty="0">
                <a:latin typeface="Franklin Gothic Medium"/>
                <a:cs typeface="Franklin Gothic Medium"/>
              </a:rPr>
              <a:t>technique</a:t>
            </a:r>
            <a:r>
              <a:rPr lang="en-ZA" sz="2000" dirty="0">
                <a:latin typeface="Franklin Gothic Medium"/>
                <a:cs typeface="Franklin Gothic Medium"/>
              </a:rPr>
              <a:t> </a:t>
            </a:r>
            <a:r>
              <a:rPr lang="en-ZA" sz="2000" spc="-15" dirty="0">
                <a:latin typeface="Franklin Gothic Medium"/>
                <a:cs typeface="Franklin Gothic Medium"/>
              </a:rPr>
              <a:t>developed</a:t>
            </a:r>
            <a:r>
              <a:rPr lang="en-ZA" sz="2000" spc="5" dirty="0">
                <a:latin typeface="Franklin Gothic Medium"/>
                <a:cs typeface="Franklin Gothic Medium"/>
              </a:rPr>
              <a:t> </a:t>
            </a:r>
            <a:r>
              <a:rPr lang="en-ZA" sz="2000" spc="-40" dirty="0">
                <a:latin typeface="Franklin Gothic Medium"/>
                <a:cs typeface="Franklin Gothic Medium"/>
              </a:rPr>
              <a:t>by</a:t>
            </a:r>
            <a:r>
              <a:rPr lang="en-ZA" sz="2000" spc="5" dirty="0">
                <a:latin typeface="Franklin Gothic Medium"/>
                <a:cs typeface="Franklin Gothic Medium"/>
              </a:rPr>
              <a:t> </a:t>
            </a:r>
            <a:r>
              <a:rPr lang="en-ZA" sz="2000" spc="-10" dirty="0">
                <a:latin typeface="Franklin Gothic Medium"/>
                <a:cs typeface="Franklin Gothic Medium"/>
              </a:rPr>
              <a:t>Francesco </a:t>
            </a:r>
            <a:r>
              <a:rPr lang="en-ZA" sz="2000" spc="-385" dirty="0">
                <a:latin typeface="Franklin Gothic Medium"/>
                <a:cs typeface="Franklin Gothic Medium"/>
              </a:rPr>
              <a:t> </a:t>
            </a:r>
            <a:r>
              <a:rPr lang="en-ZA" sz="2000" spc="-20" dirty="0">
                <a:latin typeface="Franklin Gothic Medium"/>
                <a:cs typeface="Franklin Gothic Medium"/>
              </a:rPr>
              <a:t>Cirillo</a:t>
            </a:r>
            <a:r>
              <a:rPr lang="en-ZA" sz="2000" spc="-15" dirty="0">
                <a:latin typeface="Franklin Gothic Medium"/>
                <a:cs typeface="Franklin Gothic Medium"/>
              </a:rPr>
              <a:t> in the</a:t>
            </a:r>
            <a:r>
              <a:rPr lang="en-ZA" sz="2000" dirty="0">
                <a:latin typeface="Franklin Gothic Medium"/>
                <a:cs typeface="Franklin Gothic Medium"/>
              </a:rPr>
              <a:t> </a:t>
            </a:r>
            <a:r>
              <a:rPr lang="en-ZA" sz="2000" spc="-30" dirty="0">
                <a:latin typeface="Franklin Gothic Medium"/>
                <a:cs typeface="Franklin Gothic Medium"/>
              </a:rPr>
              <a:t>late</a:t>
            </a:r>
            <a:r>
              <a:rPr lang="en-ZA" sz="2000" dirty="0">
                <a:latin typeface="Franklin Gothic Medium"/>
                <a:cs typeface="Franklin Gothic Medium"/>
              </a:rPr>
              <a:t> </a:t>
            </a:r>
            <a:r>
              <a:rPr lang="en-ZA" sz="2000" spc="-5" dirty="0">
                <a:latin typeface="Franklin Gothic Medium"/>
                <a:cs typeface="Franklin Gothic Medium"/>
              </a:rPr>
              <a:t>1980s</a:t>
            </a:r>
            <a:endParaRPr lang="en-ZA" sz="2000">
              <a:latin typeface="Franklin Gothic Medium"/>
              <a:cs typeface="Franklin Gothic Medium"/>
            </a:endParaRPr>
          </a:p>
          <a:p>
            <a:pPr marL="104139" marR="362585" indent="-92075">
              <a:spcBef>
                <a:spcPts val="1395"/>
              </a:spcBef>
              <a:buClr>
                <a:srgbClr val="9BA8B7"/>
              </a:buClr>
              <a:buFont typeface="Wingdings"/>
              <a:buChar char=""/>
              <a:tabLst>
                <a:tab pos="163830" algn="l"/>
              </a:tabLst>
            </a:pPr>
            <a:r>
              <a:rPr lang="en-ZA" sz="2000" spc="-5" dirty="0">
                <a:latin typeface="Franklin Gothic Medium"/>
                <a:cs typeface="Franklin Gothic Medium"/>
              </a:rPr>
              <a:t>The</a:t>
            </a:r>
            <a:r>
              <a:rPr lang="en-ZA" sz="2000" dirty="0">
                <a:latin typeface="Franklin Gothic Medium"/>
                <a:cs typeface="Franklin Gothic Medium"/>
              </a:rPr>
              <a:t> </a:t>
            </a:r>
            <a:r>
              <a:rPr lang="en-ZA" sz="2000" spc="-15" dirty="0">
                <a:latin typeface="Franklin Gothic Medium"/>
                <a:cs typeface="Franklin Gothic Medium"/>
              </a:rPr>
              <a:t>technique</a:t>
            </a:r>
            <a:r>
              <a:rPr lang="en-ZA" sz="2000" spc="5" dirty="0">
                <a:latin typeface="Franklin Gothic Medium"/>
                <a:cs typeface="Franklin Gothic Medium"/>
              </a:rPr>
              <a:t> uses</a:t>
            </a:r>
            <a:r>
              <a:rPr lang="en-ZA" sz="2000" spc="-20" dirty="0">
                <a:latin typeface="Franklin Gothic Medium"/>
                <a:cs typeface="Franklin Gothic Medium"/>
              </a:rPr>
              <a:t> a</a:t>
            </a:r>
            <a:r>
              <a:rPr lang="en-ZA" sz="2000" spc="10" dirty="0">
                <a:latin typeface="Franklin Gothic Medium"/>
                <a:cs typeface="Franklin Gothic Medium"/>
              </a:rPr>
              <a:t> </a:t>
            </a:r>
            <a:r>
              <a:rPr lang="en-ZA" sz="2000" spc="-35" dirty="0">
                <a:latin typeface="Franklin Gothic Medium"/>
                <a:cs typeface="Franklin Gothic Medium"/>
              </a:rPr>
              <a:t>timer</a:t>
            </a:r>
            <a:r>
              <a:rPr lang="en-ZA" sz="2000" spc="-5" dirty="0">
                <a:latin typeface="Franklin Gothic Medium"/>
                <a:cs typeface="Franklin Gothic Medium"/>
              </a:rPr>
              <a:t> </a:t>
            </a:r>
            <a:r>
              <a:rPr lang="en-ZA" sz="2000" spc="-35" dirty="0">
                <a:latin typeface="Franklin Gothic Medium"/>
                <a:cs typeface="Franklin Gothic Medium"/>
              </a:rPr>
              <a:t>to</a:t>
            </a:r>
            <a:r>
              <a:rPr lang="en-ZA" sz="2000" dirty="0">
                <a:latin typeface="Franklin Gothic Medium"/>
                <a:cs typeface="Franklin Gothic Medium"/>
              </a:rPr>
              <a:t> </a:t>
            </a:r>
            <a:r>
              <a:rPr lang="en-ZA" sz="2000" spc="-20" dirty="0">
                <a:latin typeface="Franklin Gothic Medium"/>
                <a:cs typeface="Franklin Gothic Medium"/>
              </a:rPr>
              <a:t>break</a:t>
            </a:r>
            <a:r>
              <a:rPr lang="en-ZA" sz="2000" spc="10" dirty="0">
                <a:latin typeface="Franklin Gothic Medium"/>
                <a:cs typeface="Franklin Gothic Medium"/>
              </a:rPr>
              <a:t> </a:t>
            </a:r>
            <a:r>
              <a:rPr lang="en-ZA" sz="2000" spc="-25" dirty="0">
                <a:latin typeface="Franklin Gothic Medium"/>
                <a:cs typeface="Franklin Gothic Medium"/>
              </a:rPr>
              <a:t>down</a:t>
            </a:r>
            <a:r>
              <a:rPr lang="en-ZA" sz="2000" dirty="0">
                <a:latin typeface="Franklin Gothic Medium"/>
                <a:cs typeface="Franklin Gothic Medium"/>
              </a:rPr>
              <a:t> </a:t>
            </a:r>
            <a:r>
              <a:rPr lang="en-ZA" sz="2000" spc="-40" dirty="0">
                <a:latin typeface="Franklin Gothic Medium"/>
                <a:cs typeface="Franklin Gothic Medium"/>
              </a:rPr>
              <a:t>work</a:t>
            </a:r>
            <a:r>
              <a:rPr lang="en-ZA" sz="2000" dirty="0">
                <a:latin typeface="Franklin Gothic Medium"/>
                <a:cs typeface="Franklin Gothic Medium"/>
              </a:rPr>
              <a:t> </a:t>
            </a:r>
            <a:r>
              <a:rPr lang="en-ZA" sz="2000" spc="-25" dirty="0">
                <a:latin typeface="Franklin Gothic Medium"/>
                <a:cs typeface="Franklin Gothic Medium"/>
              </a:rPr>
              <a:t>into</a:t>
            </a:r>
            <a:r>
              <a:rPr lang="en-ZA" sz="2000" spc="-10" dirty="0">
                <a:latin typeface="Franklin Gothic Medium"/>
                <a:cs typeface="Franklin Gothic Medium"/>
              </a:rPr>
              <a:t> intervals,</a:t>
            </a:r>
            <a:r>
              <a:rPr lang="en-ZA" sz="2000" spc="-5" dirty="0">
                <a:latin typeface="Franklin Gothic Medium"/>
                <a:cs typeface="Franklin Gothic Medium"/>
              </a:rPr>
              <a:t> </a:t>
            </a:r>
            <a:r>
              <a:rPr lang="en-ZA" sz="2000" spc="-25" dirty="0">
                <a:latin typeface="Franklin Gothic Medium"/>
                <a:cs typeface="Franklin Gothic Medium"/>
              </a:rPr>
              <a:t>traditionally</a:t>
            </a:r>
            <a:r>
              <a:rPr lang="en-ZA" sz="2000" spc="-20" dirty="0">
                <a:latin typeface="Franklin Gothic Medium"/>
                <a:cs typeface="Franklin Gothic Medium"/>
              </a:rPr>
              <a:t> </a:t>
            </a:r>
            <a:r>
              <a:rPr lang="en-ZA" sz="2000" dirty="0">
                <a:latin typeface="Franklin Gothic Medium"/>
                <a:cs typeface="Franklin Gothic Medium"/>
              </a:rPr>
              <a:t>25 </a:t>
            </a:r>
            <a:r>
              <a:rPr lang="en-ZA" sz="2000" spc="-385" dirty="0">
                <a:latin typeface="Franklin Gothic Medium"/>
                <a:cs typeface="Franklin Gothic Medium"/>
              </a:rPr>
              <a:t> </a:t>
            </a:r>
            <a:r>
              <a:rPr lang="en-ZA" sz="2000" spc="-25" dirty="0">
                <a:latin typeface="Franklin Gothic Medium"/>
                <a:cs typeface="Franklin Gothic Medium"/>
              </a:rPr>
              <a:t>minutes </a:t>
            </a:r>
            <a:r>
              <a:rPr lang="en-ZA" sz="2000" spc="-15" dirty="0">
                <a:latin typeface="Franklin Gothic Medium"/>
                <a:cs typeface="Franklin Gothic Medium"/>
              </a:rPr>
              <a:t>in</a:t>
            </a:r>
            <a:r>
              <a:rPr lang="en-ZA" sz="2000" spc="-10" dirty="0">
                <a:latin typeface="Franklin Gothic Medium"/>
                <a:cs typeface="Franklin Gothic Medium"/>
              </a:rPr>
              <a:t> </a:t>
            </a:r>
            <a:r>
              <a:rPr lang="en-ZA" sz="2000" spc="-15" dirty="0">
                <a:latin typeface="Franklin Gothic Medium"/>
                <a:cs typeface="Franklin Gothic Medium"/>
              </a:rPr>
              <a:t>length,</a:t>
            </a:r>
            <a:r>
              <a:rPr lang="en-ZA" sz="2000" spc="-10" dirty="0">
                <a:latin typeface="Franklin Gothic Medium"/>
                <a:cs typeface="Franklin Gothic Medium"/>
              </a:rPr>
              <a:t> </a:t>
            </a:r>
            <a:r>
              <a:rPr lang="en-ZA" sz="2000" spc="-15" dirty="0">
                <a:latin typeface="Franklin Gothic Medium"/>
                <a:cs typeface="Franklin Gothic Medium"/>
              </a:rPr>
              <a:t>separated</a:t>
            </a:r>
            <a:r>
              <a:rPr lang="en-ZA" sz="2000" spc="-10" dirty="0">
                <a:latin typeface="Franklin Gothic Medium"/>
                <a:cs typeface="Franklin Gothic Medium"/>
              </a:rPr>
              <a:t> </a:t>
            </a:r>
            <a:r>
              <a:rPr lang="en-ZA" sz="2000" spc="-40" dirty="0">
                <a:latin typeface="Franklin Gothic Medium"/>
                <a:cs typeface="Franklin Gothic Medium"/>
              </a:rPr>
              <a:t>by</a:t>
            </a:r>
            <a:r>
              <a:rPr lang="en-ZA" sz="2000" dirty="0">
                <a:latin typeface="Franklin Gothic Medium"/>
                <a:cs typeface="Franklin Gothic Medium"/>
              </a:rPr>
              <a:t> short</a:t>
            </a:r>
            <a:r>
              <a:rPr lang="en-ZA" sz="2000" spc="-15" dirty="0">
                <a:latin typeface="Franklin Gothic Medium"/>
                <a:cs typeface="Franklin Gothic Medium"/>
              </a:rPr>
              <a:t> breaks</a:t>
            </a:r>
            <a:r>
              <a:rPr lang="en-ZA" sz="2000" spc="-5" dirty="0">
                <a:latin typeface="Franklin Gothic Medium"/>
                <a:cs typeface="Franklin Gothic Medium"/>
              </a:rPr>
              <a:t> </a:t>
            </a:r>
            <a:r>
              <a:rPr lang="en-ZA" sz="2000" dirty="0">
                <a:latin typeface="Franklin Gothic Medium"/>
                <a:cs typeface="Franklin Gothic Medium"/>
              </a:rPr>
              <a:t>such</a:t>
            </a:r>
            <a:r>
              <a:rPr lang="en-ZA" sz="2000" spc="-10" dirty="0">
                <a:latin typeface="Franklin Gothic Medium"/>
                <a:cs typeface="Franklin Gothic Medium"/>
              </a:rPr>
              <a:t> </a:t>
            </a:r>
            <a:r>
              <a:rPr lang="en-ZA" sz="2000" spc="-5" dirty="0">
                <a:latin typeface="Franklin Gothic Medium"/>
                <a:cs typeface="Franklin Gothic Medium"/>
              </a:rPr>
              <a:t>as </a:t>
            </a:r>
            <a:r>
              <a:rPr lang="en-ZA" sz="2000" spc="-30" dirty="0">
                <a:latin typeface="Franklin Gothic Medium"/>
                <a:cs typeface="Franklin Gothic Medium"/>
              </a:rPr>
              <a:t>10</a:t>
            </a:r>
            <a:r>
              <a:rPr lang="en-ZA" sz="2000" spc="-5" dirty="0">
                <a:latin typeface="Franklin Gothic Medium"/>
                <a:cs typeface="Franklin Gothic Medium"/>
              </a:rPr>
              <a:t> </a:t>
            </a:r>
            <a:r>
              <a:rPr lang="en-ZA" sz="2000" spc="-20" dirty="0">
                <a:latin typeface="Franklin Gothic Medium"/>
                <a:cs typeface="Franklin Gothic Medium"/>
              </a:rPr>
              <a:t>minutes.</a:t>
            </a:r>
            <a:endParaRPr lang="en-ZA" sz="2000">
              <a:latin typeface="Franklin Gothic Medium"/>
              <a:cs typeface="Franklin Gothic Medium"/>
            </a:endParaRPr>
          </a:p>
          <a:p>
            <a:pPr marL="0" indent="0">
              <a:buNone/>
            </a:pPr>
            <a:endParaRPr lang="en-ZA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AFCB4-1261-4F69-8DC0-0545D68D3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141" y="1423433"/>
            <a:ext cx="3936488" cy="295236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7F798EFB-7708-434C-BB3D-3DF4D03AD8B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68141" y="2133600"/>
            <a:ext cx="563704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42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5A7D7-3073-4C7B-984C-5AC5937FD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5" y="642938"/>
            <a:ext cx="6053138" cy="5113338"/>
          </a:xfrm>
          <a:prstGeom prst="roundRect">
            <a:avLst>
              <a:gd name="adj" fmla="val 8594"/>
            </a:avLst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8AFCB4-1261-4F69-8DC0-0545D68D3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875" y="5824538"/>
            <a:ext cx="6053138" cy="3921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1295FB-42B3-4728-8937-90B4B78F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3" y="811161"/>
            <a:ext cx="3986981" cy="540337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 algn="ctr"/>
            <a:r>
              <a:rPr lang="en-US" sz="4000" b="1" dirty="0">
                <a:solidFill>
                  <a:srgbClr val="FFFFFF"/>
                </a:solidFill>
              </a:rPr>
              <a:t>END OF PRESENTATIONS</a:t>
            </a:r>
            <a:br>
              <a:rPr lang="en-US" sz="2400" b="1" dirty="0">
                <a:solidFill>
                  <a:srgbClr val="FFFFFF"/>
                </a:solidFill>
              </a:rPr>
            </a:b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Academic Advisor contact information: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Mr Sirayi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  <a:hlinkClick r:id="rId5"/>
              </a:rPr>
              <a:t>Siyabonga.Sirayi@mandela.ac.za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dept: Business Management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South campus</a:t>
            </a:r>
            <a:br>
              <a:rPr lang="en-US" sz="2400" b="1" dirty="0">
                <a:solidFill>
                  <a:srgbClr val="FFFFFF"/>
                </a:solidFill>
              </a:rPr>
            </a:br>
            <a:br>
              <a:rPr lang="en-US" sz="2400" b="1" dirty="0">
                <a:solidFill>
                  <a:srgbClr val="FFFFFF"/>
                </a:solidFill>
              </a:rPr>
            </a:br>
            <a:br>
              <a:rPr lang="en-US" sz="2400" b="1" dirty="0">
                <a:solidFill>
                  <a:srgbClr val="FFFFFF"/>
                </a:solidFill>
              </a:rPr>
            </a:b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46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D0E6C5A4F99844B59208623AE44152" ma:contentTypeVersion="13" ma:contentTypeDescription="Create a new document." ma:contentTypeScope="" ma:versionID="cbcc0d874d9a5c9d6b9b1772a713f2d9">
  <xsd:schema xmlns:xsd="http://www.w3.org/2001/XMLSchema" xmlns:xs="http://www.w3.org/2001/XMLSchema" xmlns:p="http://schemas.microsoft.com/office/2006/metadata/properties" xmlns:ns3="733bc07f-b3e8-4728-beb3-42b1d6781b2b" xmlns:ns4="130f3575-88c8-4ebe-94b3-b5c49b5e0173" targetNamespace="http://schemas.microsoft.com/office/2006/metadata/properties" ma:root="true" ma:fieldsID="71131fcd819fdde6f5958c48b6edf9c1" ns3:_="" ns4:_="">
    <xsd:import namespace="733bc07f-b3e8-4728-beb3-42b1d6781b2b"/>
    <xsd:import namespace="130f3575-88c8-4ebe-94b3-b5c49b5e01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bc07f-b3e8-4728-beb3-42b1d6781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0f3575-88c8-4ebe-94b3-b5c49b5e01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420E73-1E46-40F8-A704-13D30C01E7B7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733bc07f-b3e8-4728-beb3-42b1d6781b2b"/>
    <ds:schemaRef ds:uri="130f3575-88c8-4ebe-94b3-b5c49b5e0173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13D5492-FF2F-4545-BA16-FDF7798612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84F6D0-C56E-43F1-98A7-A3355D9480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3bc07f-b3e8-4728-beb3-42b1d6781b2b"/>
    <ds:schemaRef ds:uri="130f3575-88c8-4ebe-94b3-b5c49b5e01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8138</TotalTime>
  <Words>443</Words>
  <Application>Microsoft Office PowerPoint</Application>
  <PresentationFormat>Widescreen</PresentationFormat>
  <Paragraphs>50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MT</vt:lpstr>
      <vt:lpstr>Avenir LT 45 Book</vt:lpstr>
      <vt:lpstr>Calibri</vt:lpstr>
      <vt:lpstr>Calibri Light</vt:lpstr>
      <vt:lpstr>Franklin Gothic Medium</vt:lpstr>
      <vt:lpstr>Gill Sans MT</vt:lpstr>
      <vt:lpstr>Times New Roman</vt:lpstr>
      <vt:lpstr>Wingdings</vt:lpstr>
      <vt:lpstr>Office Theme</vt:lpstr>
      <vt:lpstr>TIME MANAGEMENT BY  MR S SIRAYI (ACADEMIC ADVISOR AND LECTURER)</vt:lpstr>
      <vt:lpstr> Workshop content</vt:lpstr>
      <vt:lpstr>Distractions vs Solutions </vt:lpstr>
      <vt:lpstr>Golden tips to avoid distractions </vt:lpstr>
      <vt:lpstr> Getting organised with your school work</vt:lpstr>
      <vt:lpstr>The 5-step plan</vt:lpstr>
      <vt:lpstr>Creating weekly study time schedule</vt:lpstr>
      <vt:lpstr>Apply promodoro technique</vt:lpstr>
      <vt:lpstr>END OF PRESENTATIONS  Academic Advisor contact information: Mr Sirayi Siyabonga.Sirayi@mandela.ac.za dept: Business Management South campus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Philiso, Andile, (Mr) (s219755418)</dc:creator>
  <cp:lastModifiedBy>Sirayi, Siyabonga (Mr)(SeSummerstrand South Campus))</cp:lastModifiedBy>
  <cp:revision>139</cp:revision>
  <dcterms:created xsi:type="dcterms:W3CDTF">2021-06-21T23:35:42Z</dcterms:created>
  <dcterms:modified xsi:type="dcterms:W3CDTF">2022-04-28T07:29:17Z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0x01010074D0E6C5A4F99844B59208623AE44152</vt:lpwstr>
  </property>
</Properties>
</file>